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72"/>
  </p:notesMasterIdLst>
  <p:handoutMasterIdLst>
    <p:handoutMasterId r:id="rId73"/>
  </p:handoutMasterIdLst>
  <p:sldIdLst>
    <p:sldId id="256" r:id="rId2"/>
    <p:sldId id="504" r:id="rId3"/>
    <p:sldId id="505" r:id="rId4"/>
    <p:sldId id="506" r:id="rId5"/>
    <p:sldId id="531" r:id="rId6"/>
    <p:sldId id="532" r:id="rId7"/>
    <p:sldId id="585" r:id="rId8"/>
    <p:sldId id="586" r:id="rId9"/>
    <p:sldId id="587" r:id="rId10"/>
    <p:sldId id="599" r:id="rId11"/>
    <p:sldId id="600" r:id="rId12"/>
    <p:sldId id="601" r:id="rId13"/>
    <p:sldId id="602" r:id="rId14"/>
    <p:sldId id="603" r:id="rId15"/>
    <p:sldId id="604" r:id="rId16"/>
    <p:sldId id="605" r:id="rId17"/>
    <p:sldId id="606" r:id="rId18"/>
    <p:sldId id="607" r:id="rId19"/>
    <p:sldId id="608" r:id="rId20"/>
    <p:sldId id="609" r:id="rId21"/>
    <p:sldId id="610" r:id="rId22"/>
    <p:sldId id="611" r:id="rId23"/>
    <p:sldId id="612" r:id="rId24"/>
    <p:sldId id="613" r:id="rId25"/>
    <p:sldId id="614" r:id="rId26"/>
    <p:sldId id="615" r:id="rId27"/>
    <p:sldId id="616" r:id="rId28"/>
    <p:sldId id="617" r:id="rId29"/>
    <p:sldId id="618" r:id="rId30"/>
    <p:sldId id="628" r:id="rId31"/>
    <p:sldId id="619" r:id="rId32"/>
    <p:sldId id="621" r:id="rId33"/>
    <p:sldId id="622" r:id="rId34"/>
    <p:sldId id="623" r:id="rId35"/>
    <p:sldId id="624" r:id="rId36"/>
    <p:sldId id="625" r:id="rId37"/>
    <p:sldId id="626" r:id="rId38"/>
    <p:sldId id="627" r:id="rId39"/>
    <p:sldId id="630" r:id="rId40"/>
    <p:sldId id="629" r:id="rId41"/>
    <p:sldId id="590" r:id="rId42"/>
    <p:sldId id="589" r:id="rId43"/>
    <p:sldId id="560" r:id="rId44"/>
    <p:sldId id="561" r:id="rId45"/>
    <p:sldId id="631" r:id="rId46"/>
    <p:sldId id="544" r:id="rId47"/>
    <p:sldId id="632" r:id="rId48"/>
    <p:sldId id="633" r:id="rId49"/>
    <p:sldId id="634" r:id="rId50"/>
    <p:sldId id="635" r:id="rId51"/>
    <p:sldId id="636" r:id="rId52"/>
    <p:sldId id="637" r:id="rId53"/>
    <p:sldId id="638" r:id="rId54"/>
    <p:sldId id="576" r:id="rId55"/>
    <p:sldId id="577" r:id="rId56"/>
    <p:sldId id="466" r:id="rId57"/>
    <p:sldId id="578" r:id="rId58"/>
    <p:sldId id="584" r:id="rId59"/>
    <p:sldId id="580" r:id="rId60"/>
    <p:sldId id="582" r:id="rId61"/>
    <p:sldId id="581" r:id="rId62"/>
    <p:sldId id="583" r:id="rId63"/>
    <p:sldId id="593" r:id="rId64"/>
    <p:sldId id="591" r:id="rId65"/>
    <p:sldId id="592" r:id="rId66"/>
    <p:sldId id="594" r:id="rId67"/>
    <p:sldId id="595" r:id="rId68"/>
    <p:sldId id="596" r:id="rId69"/>
    <p:sldId id="597" r:id="rId70"/>
    <p:sldId id="598" r:id="rId71"/>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EAE99"/>
    <a:srgbClr val="66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20588" autoAdjust="0"/>
    <p:restoredTop sz="94660"/>
  </p:normalViewPr>
  <p:slideViewPr>
    <p:cSldViewPr snapToGrid="0">
      <p:cViewPr>
        <p:scale>
          <a:sx n="70" d="100"/>
          <a:sy n="70" d="100"/>
        </p:scale>
        <p:origin x="-1272" y="-3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0" d="100"/>
          <a:sy n="50" d="100"/>
        </p:scale>
        <p:origin x="2898" y="36"/>
      </p:cViewPr>
      <p:guideLst>
        <p:guide orient="horz" pos="3224"/>
        <p:guide pos="223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1731"/>
          </a:xfrm>
          <a:prstGeom prst="rect">
            <a:avLst/>
          </a:prstGeom>
        </p:spPr>
        <p:txBody>
          <a:bodyPr vert="horz" lIns="94787" tIns="47393" rIns="94787" bIns="47393" rtlCol="0"/>
          <a:lstStyle>
            <a:lvl1pPr algn="r">
              <a:defRPr sz="1200"/>
            </a:lvl1pPr>
          </a:lstStyle>
          <a:p>
            <a:fld id="{3F399FDF-4EA9-4294-AC51-081EB1055F0B}" type="datetimeFigureOut">
              <a:rPr lang="en-US" smtClean="0"/>
              <a:pPr/>
              <a:t>1/11/2021</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a:t>
            </a:r>
            <a:r>
              <a:rPr lang="en-US" dirty="0" err="1"/>
              <a:t>Rashmi</a:t>
            </a:r>
            <a:r>
              <a:rPr lang="en-US" dirty="0"/>
              <a:t>  </a:t>
            </a:r>
            <a:r>
              <a:rPr lang="en-US" dirty="0" err="1"/>
              <a:t>Somani</a:t>
            </a:r>
            <a:endParaRPr lang="en-US" dirty="0"/>
          </a:p>
        </p:txBody>
      </p:sp>
      <p:sp>
        <p:nvSpPr>
          <p:cNvPr id="5" name="Slide Number Placeholder 4"/>
          <p:cNvSpPr>
            <a:spLocks noGrp="1"/>
          </p:cNvSpPr>
          <p:nvPr>
            <p:ph type="sldNum" sz="quarter" idx="3"/>
          </p:nvPr>
        </p:nvSpPr>
        <p:spPr>
          <a:xfrm>
            <a:off x="4023993" y="9721106"/>
            <a:ext cx="3078427" cy="511731"/>
          </a:xfrm>
          <a:prstGeom prst="rect">
            <a:avLst/>
          </a:prstGeom>
        </p:spPr>
        <p:txBody>
          <a:bodyPr vert="horz" lIns="94787" tIns="47393" rIns="94787" bIns="47393" rtlCol="0" anchor="b"/>
          <a:lstStyle>
            <a:lvl1pPr algn="r">
              <a:defRPr sz="1200"/>
            </a:lvl1pPr>
          </a:lstStyle>
          <a:p>
            <a:fld id="{D92A416C-5AB0-48C1-8C80-8EDF5291AEE1}" type="slidenum">
              <a:rPr lang="en-US" smtClean="0"/>
              <a:pPr/>
              <a:t>‹#›</a:t>
            </a:fld>
            <a:endParaRPr lang="en-US"/>
          </a:p>
        </p:txBody>
      </p:sp>
    </p:spTree>
    <p:extLst>
      <p:ext uri="{BB962C8B-B14F-4D97-AF65-F5344CB8AC3E}">
        <p14:creationId xmlns:p14="http://schemas.microsoft.com/office/powerpoint/2010/main" xmlns="" val="2600980816"/>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idx="1"/>
          </p:nvPr>
        </p:nvSpPr>
        <p:spPr>
          <a:xfrm>
            <a:off x="4023993" y="0"/>
            <a:ext cx="3078427" cy="511731"/>
          </a:xfrm>
          <a:prstGeom prst="rect">
            <a:avLst/>
          </a:prstGeom>
        </p:spPr>
        <p:txBody>
          <a:bodyPr vert="horz" lIns="94787" tIns="47393" rIns="94787" bIns="47393" rtlCol="0"/>
          <a:lstStyle>
            <a:lvl1pPr algn="r">
              <a:defRPr sz="1200"/>
            </a:lvl1pPr>
          </a:lstStyle>
          <a:p>
            <a:fld id="{0600168D-12B6-4A74-8672-5F1BEA4C62BF}" type="datetimeFigureOut">
              <a:rPr lang="en-US" smtClean="0"/>
              <a:pPr/>
              <a:t>1/11/2021</a:t>
            </a:fld>
            <a:endParaRPr lang="en-US"/>
          </a:p>
        </p:txBody>
      </p:sp>
      <p:sp>
        <p:nvSpPr>
          <p:cNvPr id="4" name="Slide Image Placeholder 3"/>
          <p:cNvSpPr>
            <a:spLocks noGrp="1" noRot="1" noChangeAspect="1"/>
          </p:cNvSpPr>
          <p:nvPr>
            <p:ph type="sldImg" idx="2"/>
          </p:nvPr>
        </p:nvSpPr>
        <p:spPr>
          <a:xfrm>
            <a:off x="139700" y="766763"/>
            <a:ext cx="6824663" cy="3838575"/>
          </a:xfrm>
          <a:prstGeom prst="rect">
            <a:avLst/>
          </a:prstGeom>
          <a:noFill/>
          <a:ln w="12700">
            <a:solidFill>
              <a:prstClr val="black"/>
            </a:solidFill>
          </a:ln>
        </p:spPr>
        <p:txBody>
          <a:bodyPr vert="horz" lIns="94787" tIns="47393" rIns="94787" bIns="47393" rtlCol="0" anchor="ctr"/>
          <a:lstStyle/>
          <a:p>
            <a:endParaRPr lang="en-US"/>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4787" tIns="47393" rIns="94787" bIns="4739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a:t>
            </a:r>
            <a:r>
              <a:rPr lang="en-US" dirty="0" err="1"/>
              <a:t>Rashmi</a:t>
            </a:r>
            <a:r>
              <a:rPr lang="en-US" dirty="0"/>
              <a:t>  </a:t>
            </a:r>
            <a:r>
              <a:rPr lang="en-US" dirty="0" err="1"/>
              <a:t>Somani</a:t>
            </a:r>
            <a:endParaRPr lang="en-US" dirty="0"/>
          </a:p>
        </p:txBody>
      </p:sp>
      <p:sp>
        <p:nvSpPr>
          <p:cNvPr id="7" name="Slide Number Placeholder 6"/>
          <p:cNvSpPr>
            <a:spLocks noGrp="1"/>
          </p:cNvSpPr>
          <p:nvPr>
            <p:ph type="sldNum" sz="quarter" idx="5"/>
          </p:nvPr>
        </p:nvSpPr>
        <p:spPr>
          <a:xfrm>
            <a:off x="4023993" y="9721106"/>
            <a:ext cx="3078427" cy="511731"/>
          </a:xfrm>
          <a:prstGeom prst="rect">
            <a:avLst/>
          </a:prstGeom>
        </p:spPr>
        <p:txBody>
          <a:bodyPr vert="horz" lIns="94787" tIns="47393" rIns="94787" bIns="47393" rtlCol="0" anchor="b"/>
          <a:lstStyle>
            <a:lvl1pPr algn="r">
              <a:defRPr sz="1200"/>
            </a:lvl1pPr>
          </a:lstStyle>
          <a:p>
            <a:fld id="{0B37FD74-9F32-4818-B12D-7F445013DCDE}" type="slidenum">
              <a:rPr lang="en-US" smtClean="0"/>
              <a:pPr/>
              <a:t>‹#›</a:t>
            </a:fld>
            <a:endParaRPr lang="en-US"/>
          </a:p>
        </p:txBody>
      </p:sp>
    </p:spTree>
    <p:extLst>
      <p:ext uri="{BB962C8B-B14F-4D97-AF65-F5344CB8AC3E}">
        <p14:creationId xmlns:p14="http://schemas.microsoft.com/office/powerpoint/2010/main" xmlns="" val="43304954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xmlns="" val="142758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xmlns="" val="209971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hasCustomPrompt="1"/>
          </p:nvPr>
        </p:nvSpPr>
        <p:spPr>
          <a:xfrm>
            <a:off x="1625600" y="3886200"/>
            <a:ext cx="9144000" cy="990600"/>
          </a:xfrm>
        </p:spPr>
        <p:txBody>
          <a:bodyPr anchor="t" anchorCtr="0"/>
          <a:lstStyle>
            <a:lvl1pPr algn="r">
              <a:defRPr sz="3200">
                <a:solidFill>
                  <a:schemeClr val="bg2">
                    <a:lumMod val="50000"/>
                  </a:schemeClr>
                </a:solidFill>
              </a:defRPr>
            </a:lvl1pPr>
          </a:lstStyle>
          <a:p>
            <a:r>
              <a:rPr kumimoji="0" lang="en-US" dirty="0"/>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6"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kumimoji="0"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4pPr marL="1097280" indent="-228600">
              <a:buFont typeface="Wingdings" panose="05000000000000000000" pitchFamily="2" charset="2"/>
              <a:buChar char="Ø"/>
              <a:defRPr/>
            </a:lvl4pPr>
            <a:lvl5pPr marL="1371600" indent="-228600">
              <a:buFont typeface="Wingdings" panose="05000000000000000000" pitchFamily="2" charset="2"/>
              <a:buChar char="§"/>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5600" y="2971800"/>
            <a:ext cx="9144000" cy="1066800"/>
          </a:xfrm>
        </p:spPr>
        <p:txBody>
          <a:bodyPr anchor="t" anchorCtr="0"/>
          <a:lstStyle>
            <a:lvl1pPr algn="r">
              <a:buNone/>
              <a:defRPr sz="3200" b="0" cap="none" baseline="0">
                <a:solidFill>
                  <a:schemeClr val="bg2">
                    <a:lumMod val="50000"/>
                  </a:schemeClr>
                </a:solidFill>
              </a:defRPr>
            </a:lvl1pPr>
          </a:lstStyle>
          <a:p>
            <a:r>
              <a:rPr kumimoji="0" lang="en-US" dirty="0"/>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914400"/>
          </a:xfrm>
        </p:spPr>
        <p:txBody>
          <a:bodyPr/>
          <a:lstStyle>
            <a:lvl1pPr>
              <a:defRPr/>
            </a:lvl1pPr>
          </a:lstStyle>
          <a:p>
            <a:r>
              <a:rPr kumimoji="0" lang="en-US" dirty="0"/>
              <a:t>Click to Edit Master Title Style</a:t>
            </a:r>
          </a:p>
        </p:txBody>
      </p:sp>
      <p:sp>
        <p:nvSpPr>
          <p:cNvPr id="9" name="Content Placeholder 8"/>
          <p:cNvSpPr>
            <a:spLocks noGrp="1"/>
          </p:cNvSpPr>
          <p:nvPr>
            <p:ph sz="quarter" idx="1" hasCustomPrompt="1"/>
          </p:nvPr>
        </p:nvSpPr>
        <p:spPr>
          <a:xfrm>
            <a:off x="609600" y="1219200"/>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hasCustomPrompt="1"/>
          </p:nvPr>
        </p:nvSpPr>
        <p:spPr>
          <a:xfrm>
            <a:off x="6176264" y="1216152"/>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Footer Placeholder 2"/>
          <p:cNvSpPr>
            <a:spLocks noGrp="1"/>
          </p:cNvSpPr>
          <p:nvPr>
            <p:ph type="ftr" sz="quarter" idx="10"/>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smtClean="0"/>
              <a:t>Click to edit Master title style</a:t>
            </a:r>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l="79000" t="2000" r="10000" b="83000"/>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smtClean="0"/>
              <a:t>Click to edit Master title style</a:t>
            </a:r>
            <a:endParaRPr kumimoji="0" lang="en-US" dirty="0"/>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grpSp>
        <p:nvGrpSpPr>
          <p:cNvPr id="11" name="Group 10"/>
          <p:cNvGrpSpPr/>
          <p:nvPr/>
        </p:nvGrpSpPr>
        <p:grpSpPr>
          <a:xfrm>
            <a:off x="0" y="-8467"/>
            <a:ext cx="12188825" cy="6866467"/>
            <a:chOff x="0" y="-8467"/>
            <a:chExt cx="12188825" cy="6866467"/>
          </a:xfrm>
        </p:grpSpPr>
        <p:cxnSp>
          <p:nvCxnSpPr>
            <p:cNvPr id="12" name="Straight Connector 1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sldNum="0" hdr="0" dt="0"/>
  <p:txStyles>
    <p:titleStyle>
      <a:lvl1pPr algn="l" rtl="0" eaLnBrk="1" latinLnBrk="0" hangingPunct="1">
        <a:spcBef>
          <a:spcPct val="0"/>
        </a:spcBef>
        <a:buNone/>
        <a:defRPr kumimoji="0" sz="3200" kern="1200">
          <a:solidFill>
            <a:schemeClr val="bg2">
              <a:lumMod val="50000"/>
            </a:schemeClr>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panose="05000000000000000000" pitchFamily="2" charset="2"/>
        <a:buChar char="Ø"/>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Arial" panose="020B0604020202020204" pitchFamily="34" charset="0"/>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dn1.byjus.com/wp-content/uploads/2018/11/physics/wp-content/uploads/2015/12/cab.png"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https://byjus.com/physics/uniform-motion-and-non-uniform-motio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byjus.com/physics/laws-of-motion/"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phet.colarado.edu/en/simulations"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byjus.com/physics/centripetal-and-centrifugal-force/"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byjus.com/physics/rotation-and-revolu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4000" t="-22000" r="-48000"/>
          </a:stretch>
        </a:blipFill>
        <a:effectLst/>
      </p:bgPr>
    </p:bg>
    <p:spTree>
      <p:nvGrpSpPr>
        <p:cNvPr id="1" name=""/>
        <p:cNvGrpSpPr/>
        <p:nvPr/>
      </p:nvGrpSpPr>
      <p:grpSpPr>
        <a:xfrm>
          <a:off x="0" y="0"/>
          <a:ext cx="0" cy="0"/>
          <a:chOff x="0" y="0"/>
          <a:chExt cx="0" cy="0"/>
        </a:xfrm>
      </p:grpSpPr>
      <p:sp>
        <p:nvSpPr>
          <p:cNvPr id="6" name="TextBox 5"/>
          <p:cNvSpPr txBox="1"/>
          <p:nvPr/>
        </p:nvSpPr>
        <p:spPr>
          <a:xfrm>
            <a:off x="2272554" y="453040"/>
            <a:ext cx="7274858" cy="1261884"/>
          </a:xfrm>
          <a:prstGeom prst="rect">
            <a:avLst/>
          </a:prstGeom>
          <a:noFill/>
        </p:spPr>
        <p:txBody>
          <a:bodyPr wrap="square" rtlCol="0">
            <a:spAutoFit/>
          </a:bodyPr>
          <a:lstStyle/>
          <a:p>
            <a:pPr lvl="1" algn="ctr"/>
            <a:r>
              <a:rPr lang="en-IN" sz="3800" b="1" dirty="0" smtClean="0">
                <a:solidFill>
                  <a:srgbClr val="C00000"/>
                </a:solidFill>
                <a:latin typeface="Times New Roman" panose="02020603050405020304" pitchFamily="18" charset="0"/>
                <a:cs typeface="Times New Roman" panose="02020603050405020304" pitchFamily="18" charset="0"/>
              </a:rPr>
              <a:t>Engineering Physics  (EN3BS05) </a:t>
            </a:r>
            <a:endParaRPr lang="en-US" sz="3800" b="1" dirty="0">
              <a:solidFill>
                <a:srgbClr val="C00000"/>
              </a:solidFill>
              <a:latin typeface="Times New Roman" pitchFamily="18" charset="0"/>
              <a:cs typeface="Times New Roman" pitchFamily="18" charset="0"/>
            </a:endParaRPr>
          </a:p>
        </p:txBody>
      </p:sp>
      <p:pic>
        <p:nvPicPr>
          <p:cNvPr id="8" name="Picture 7" descr="logo M.png"/>
          <p:cNvPicPr>
            <a:picLocks noChangeAspect="1"/>
          </p:cNvPicPr>
          <p:nvPr/>
        </p:nvPicPr>
        <p:blipFill>
          <a:blip r:embed="rId4"/>
          <a:stretch>
            <a:fillRect/>
          </a:stretch>
        </p:blipFill>
        <p:spPr>
          <a:xfrm>
            <a:off x="0" y="180109"/>
            <a:ext cx="1662545" cy="1222971"/>
          </a:xfrm>
          <a:prstGeom prst="rect">
            <a:avLst/>
          </a:prstGeom>
        </p:spPr>
      </p:pic>
      <p:sp>
        <p:nvSpPr>
          <p:cNvPr id="7" name="TextBox 6"/>
          <p:cNvSpPr txBox="1"/>
          <p:nvPr/>
        </p:nvSpPr>
        <p:spPr>
          <a:xfrm>
            <a:off x="0" y="5473005"/>
            <a:ext cx="12192000" cy="1384995"/>
          </a:xfrm>
          <a:prstGeom prst="rect">
            <a:avLst/>
          </a:prstGeom>
          <a:noFill/>
        </p:spPr>
        <p:txBody>
          <a:bodyPr wrap="square" rtlCol="0">
            <a:spAutoFit/>
          </a:bodyPr>
          <a:lstStyle/>
          <a:p>
            <a:pPr algn="ctr"/>
            <a:endParaRPr lang="en-IN" sz="2800" b="1" dirty="0">
              <a:solidFill>
                <a:srgbClr val="002060"/>
              </a:solidFill>
              <a:latin typeface="Times New Roman" panose="02020603050405020304" pitchFamily="18" charset="0"/>
              <a:cs typeface="Times New Roman" panose="02020603050405020304" pitchFamily="18" charset="0"/>
            </a:endParaRPr>
          </a:p>
          <a:p>
            <a:pPr algn="ctr"/>
            <a:r>
              <a:rPr lang="en-IN" sz="2800" b="1" dirty="0" smtClean="0">
                <a:solidFill>
                  <a:srgbClr val="002060"/>
                </a:solidFill>
                <a:latin typeface="Times New Roman" pitchFamily="18" charset="0"/>
                <a:cs typeface="Times New Roman" pitchFamily="18" charset="0"/>
              </a:rPr>
              <a:t>Ms  Bhawna Kshirsagar</a:t>
            </a:r>
          </a:p>
          <a:p>
            <a:pPr algn="ctr"/>
            <a:r>
              <a:rPr lang="en-IN" sz="2800" b="1" dirty="0" smtClean="0">
                <a:solidFill>
                  <a:srgbClr val="002060"/>
                </a:solidFill>
                <a:latin typeface="Times New Roman" pitchFamily="18" charset="0"/>
                <a:cs typeface="Times New Roman" pitchFamily="18" charset="0"/>
              </a:rPr>
              <a:t>Medi-Caps University, Indore</a:t>
            </a:r>
            <a:endParaRPr lang="en-US" sz="2800" b="1"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521040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Laws of Motion </a:t>
            </a:r>
            <a:endParaRPr lang="en-US" dirty="0"/>
          </a:p>
        </p:txBody>
      </p:sp>
      <p:pic>
        <p:nvPicPr>
          <p:cNvPr id="4098" name="Picture 2"/>
          <p:cNvPicPr>
            <a:picLocks noChangeAspect="1" noChangeArrowheads="1"/>
          </p:cNvPicPr>
          <p:nvPr/>
        </p:nvPicPr>
        <p:blipFill>
          <a:blip r:embed="rId2"/>
          <a:srcRect l="11231" t="3367" r="11720" b="7295"/>
          <a:stretch>
            <a:fillRect/>
          </a:stretch>
        </p:blipFill>
        <p:spPr bwMode="auto">
          <a:xfrm>
            <a:off x="779489" y="1514007"/>
            <a:ext cx="10373193" cy="46019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a:t>
            </a:r>
            <a:endParaRPr lang="en-US" dirty="0"/>
          </a:p>
        </p:txBody>
      </p:sp>
      <p:pic>
        <p:nvPicPr>
          <p:cNvPr id="5122" name="Picture 2"/>
          <p:cNvPicPr>
            <a:picLocks noChangeAspect="1" noChangeArrowheads="1"/>
          </p:cNvPicPr>
          <p:nvPr/>
        </p:nvPicPr>
        <p:blipFill>
          <a:blip r:embed="rId2"/>
          <a:srcRect l="11785" t="3451" r="12024" b="6456"/>
          <a:stretch>
            <a:fillRect/>
          </a:stretch>
        </p:blipFill>
        <p:spPr bwMode="auto">
          <a:xfrm>
            <a:off x="854439" y="1469036"/>
            <a:ext cx="10313233" cy="46019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law also called as Law of Inertia</a:t>
            </a:r>
            <a:endParaRPr lang="en-US" dirty="0"/>
          </a:p>
        </p:txBody>
      </p:sp>
      <p:pic>
        <p:nvPicPr>
          <p:cNvPr id="6146" name="Picture 2"/>
          <p:cNvPicPr>
            <a:picLocks noChangeAspect="1" noChangeArrowheads="1"/>
          </p:cNvPicPr>
          <p:nvPr/>
        </p:nvPicPr>
        <p:blipFill>
          <a:blip r:embed="rId2">
            <a:lum bright="-52000" contrast="32000"/>
          </a:blip>
          <a:srcRect l="12615" t="829" r="11908" b="7542"/>
          <a:stretch>
            <a:fillRect/>
          </a:stretch>
        </p:blipFill>
        <p:spPr bwMode="auto">
          <a:xfrm>
            <a:off x="704539" y="1229193"/>
            <a:ext cx="10747946" cy="51716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srcRect l="11926" t="2958" r="12076" b="6459"/>
          <a:stretch>
            <a:fillRect/>
          </a:stretch>
        </p:blipFill>
        <p:spPr bwMode="auto">
          <a:xfrm>
            <a:off x="599607" y="1409074"/>
            <a:ext cx="10942819" cy="48268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2"/>
          <a:srcRect l="11642" t="3766" r="11986" b="7516"/>
          <a:stretch>
            <a:fillRect/>
          </a:stretch>
        </p:blipFill>
        <p:spPr bwMode="auto">
          <a:xfrm>
            <a:off x="764499" y="1169233"/>
            <a:ext cx="10867868" cy="49917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1545020" y="1261242"/>
            <a:ext cx="8376088" cy="41936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Second Law</a:t>
            </a:r>
            <a:endParaRPr lang="en-US" dirty="0"/>
          </a:p>
        </p:txBody>
      </p:sp>
      <p:pic>
        <p:nvPicPr>
          <p:cNvPr id="10242" name="Picture 2"/>
          <p:cNvPicPr>
            <a:picLocks noChangeAspect="1" noChangeArrowheads="1"/>
          </p:cNvPicPr>
          <p:nvPr/>
        </p:nvPicPr>
        <p:blipFill>
          <a:blip r:embed="rId2"/>
          <a:srcRect/>
          <a:stretch>
            <a:fillRect/>
          </a:stretch>
        </p:blipFill>
        <p:spPr bwMode="auto">
          <a:xfrm>
            <a:off x="839449" y="1576552"/>
            <a:ext cx="9617687" cy="4599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ChangeAspect="1" noChangeArrowheads="1"/>
          </p:cNvPicPr>
          <p:nvPr/>
        </p:nvPicPr>
        <p:blipFill>
          <a:blip r:embed="rId2"/>
          <a:srcRect l="12448" t="2960" r="12473" b="7391"/>
          <a:stretch>
            <a:fillRect/>
          </a:stretch>
        </p:blipFill>
        <p:spPr bwMode="auto">
          <a:xfrm>
            <a:off x="584616" y="1109272"/>
            <a:ext cx="10613036" cy="51416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ChangeAspect="1" noChangeArrowheads="1"/>
          </p:cNvPicPr>
          <p:nvPr/>
        </p:nvPicPr>
        <p:blipFill>
          <a:blip r:embed="rId2"/>
          <a:srcRect l="11982" t="3074" r="11634" b="6250"/>
          <a:stretch>
            <a:fillRect/>
          </a:stretch>
        </p:blipFill>
        <p:spPr bwMode="auto">
          <a:xfrm>
            <a:off x="494675" y="224852"/>
            <a:ext cx="11002781" cy="66331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ChangeAspect="1" noChangeArrowheads="1"/>
          </p:cNvPicPr>
          <p:nvPr/>
        </p:nvPicPr>
        <p:blipFill>
          <a:blip r:embed="rId2"/>
          <a:srcRect l="12673" r="12210"/>
          <a:stretch>
            <a:fillRect/>
          </a:stretch>
        </p:blipFill>
        <p:spPr bwMode="auto">
          <a:xfrm>
            <a:off x="584616" y="389744"/>
            <a:ext cx="10837889" cy="62658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1171"/>
            <a:ext cx="10972800" cy="914400"/>
          </a:xfrm>
        </p:spPr>
        <p:txBody>
          <a:bodyPr/>
          <a:lstStyle/>
          <a:p>
            <a:r>
              <a:rPr lang="en-US" dirty="0" smtClean="0">
                <a:solidFill>
                  <a:schemeClr val="accent2"/>
                </a:solidFill>
              </a:rPr>
              <a:t>Syllabus </a:t>
            </a:r>
            <a:endParaRPr lang="en-US" dirty="0">
              <a:solidFill>
                <a:schemeClr val="accent2"/>
              </a:solidFill>
            </a:endParaRPr>
          </a:p>
        </p:txBody>
      </p:sp>
      <p:sp>
        <p:nvSpPr>
          <p:cNvPr id="3" name="Footer Placeholder 2"/>
          <p:cNvSpPr>
            <a:spLocks noGrp="1"/>
          </p:cNvSpPr>
          <p:nvPr>
            <p:ph type="ftr" sz="quarter" idx="3"/>
          </p:nvPr>
        </p:nvSpPr>
        <p:spPr/>
        <p:txBody>
          <a:bodyPr/>
          <a:lstStyle/>
          <a:p>
            <a:pPr algn="l"/>
            <a:r>
              <a:rPr lang="en-US" dirty="0" smtClean="0"/>
              <a:t>Ms. Bhawna Kshirsagar , Assistant  Professor  (Physics Department)       					Medi-Caps University, Indore</a:t>
            </a:r>
            <a:endParaRPr lang="en-US" dirty="0"/>
          </a:p>
        </p:txBody>
      </p:sp>
      <p:sp>
        <p:nvSpPr>
          <p:cNvPr id="4" name="Title 1"/>
          <p:cNvSpPr txBox="1">
            <a:spLocks/>
          </p:cNvSpPr>
          <p:nvPr/>
        </p:nvSpPr>
        <p:spPr>
          <a:xfrm>
            <a:off x="258147" y="1287624"/>
            <a:ext cx="10024188" cy="3172409"/>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Unit 1.	Lasers and Optical Fiber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2060"/>
                </a:solidFill>
                <a:effectLst/>
                <a:uLnTx/>
                <a:uFillTx/>
                <a:latin typeface="Times New Roman" pitchFamily="18" charset="0"/>
                <a:ea typeface="+mj-ea"/>
                <a:cs typeface="Times New Roman" pitchFamily="18" charset="0"/>
              </a:rPr>
              <a:t>Unit</a:t>
            </a:r>
            <a:r>
              <a:rPr kumimoji="0" lang="en-US" sz="3200" b="0" i="0" u="none" strike="noStrike" kern="1200" cap="none" spc="0" normalizeH="0" noProof="0" dirty="0" smtClean="0">
                <a:ln>
                  <a:noFill/>
                </a:ln>
                <a:solidFill>
                  <a:srgbClr val="002060"/>
                </a:solidFill>
                <a:effectLst/>
                <a:uLnTx/>
                <a:uFillTx/>
                <a:latin typeface="Times New Roman" pitchFamily="18" charset="0"/>
                <a:ea typeface="+mj-ea"/>
                <a:cs typeface="Times New Roman" pitchFamily="18" charset="0"/>
              </a:rPr>
              <a:t> 2.	Interference and Diffraction</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baseline="0" dirty="0" smtClean="0">
                <a:solidFill>
                  <a:srgbClr val="002060"/>
                </a:solidFill>
                <a:latin typeface="Times New Roman" pitchFamily="18" charset="0"/>
                <a:ea typeface="+mj-ea"/>
                <a:cs typeface="Times New Roman" pitchFamily="18" charset="0"/>
              </a:rPr>
              <a:t>Unit</a:t>
            </a:r>
            <a:r>
              <a:rPr lang="en-US" sz="3200" dirty="0" smtClean="0">
                <a:solidFill>
                  <a:srgbClr val="002060"/>
                </a:solidFill>
                <a:latin typeface="Times New Roman" pitchFamily="18" charset="0"/>
                <a:ea typeface="+mj-ea"/>
                <a:cs typeface="Times New Roman" pitchFamily="18" charset="0"/>
              </a:rPr>
              <a:t> 3.	Quantum Mechanics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FF0000"/>
                </a:solidFill>
                <a:latin typeface="Times New Roman" pitchFamily="18" charset="0"/>
                <a:ea typeface="+mj-ea"/>
                <a:cs typeface="Times New Roman" pitchFamily="18" charset="0"/>
              </a:rPr>
              <a:t>Unit 4.	Mechanics and Crystal Physics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Unit 5.	Polarization, Acoustics and Superconductivity</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00206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ChangeAspect="1" noChangeArrowheads="1"/>
          </p:cNvPicPr>
          <p:nvPr/>
        </p:nvPicPr>
        <p:blipFill>
          <a:blip r:embed="rId2"/>
          <a:srcRect l="14783" t="24728" r="39553" b="19396"/>
          <a:stretch>
            <a:fillRect/>
          </a:stretch>
        </p:blipFill>
        <p:spPr bwMode="auto">
          <a:xfrm>
            <a:off x="677917" y="1229710"/>
            <a:ext cx="10657490" cy="49819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l="12359" r="12152" b="6250"/>
          <a:stretch>
            <a:fillRect/>
          </a:stretch>
        </p:blipFill>
        <p:spPr bwMode="auto">
          <a:xfrm>
            <a:off x="1182401" y="252244"/>
            <a:ext cx="9821917" cy="64638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srcRect l="12238" t="3664" r="12516" b="6250"/>
          <a:stretch>
            <a:fillRect/>
          </a:stretch>
        </p:blipFill>
        <p:spPr bwMode="auto">
          <a:xfrm>
            <a:off x="1592317" y="268014"/>
            <a:ext cx="9790386" cy="65899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dirty="0" smtClean="0"/>
              <a:t>Prof. (Dr.) Sunil K. Somani and Prof. (Dr.) </a:t>
            </a:r>
            <a:r>
              <a:rPr lang="en-IN" dirty="0" err="1" smtClean="0"/>
              <a:t>Shilpa</a:t>
            </a:r>
            <a:r>
              <a:rPr lang="en-IN" dirty="0" smtClean="0"/>
              <a:t> </a:t>
            </a:r>
            <a:r>
              <a:rPr lang="en-IN" dirty="0" err="1" smtClean="0"/>
              <a:t>Tripathi</a:t>
            </a:r>
            <a:r>
              <a:rPr lang="en-US" dirty="0" smtClean="0"/>
              <a:t>,                                                        Medi-Caps University, Indore</a:t>
            </a:r>
            <a:endParaRPr lang="en-US" dirty="0"/>
          </a:p>
        </p:txBody>
      </p:sp>
      <p:pic>
        <p:nvPicPr>
          <p:cNvPr id="4098" name="Picture 2"/>
          <p:cNvPicPr>
            <a:picLocks noChangeAspect="1" noChangeArrowheads="1"/>
          </p:cNvPicPr>
          <p:nvPr/>
        </p:nvPicPr>
        <p:blipFill>
          <a:blip r:embed="rId2"/>
          <a:srcRect l="12238" t="3233" r="12637" b="6250"/>
          <a:stretch>
            <a:fillRect/>
          </a:stretch>
        </p:blipFill>
        <p:spPr bwMode="auto">
          <a:xfrm>
            <a:off x="914379" y="141887"/>
            <a:ext cx="9774621" cy="66215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srcRect l="12117" t="3017" r="12879" b="6250"/>
          <a:stretch>
            <a:fillRect/>
          </a:stretch>
        </p:blipFill>
        <p:spPr bwMode="auto">
          <a:xfrm>
            <a:off x="1576552" y="220717"/>
            <a:ext cx="9758855" cy="663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srcRect l="12359" t="3233" r="12031" b="6250"/>
          <a:stretch>
            <a:fillRect/>
          </a:stretch>
        </p:blipFill>
        <p:spPr bwMode="auto">
          <a:xfrm>
            <a:off x="1056289" y="236484"/>
            <a:ext cx="9837683" cy="62116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srcRect l="12480" t="3017" r="12758" b="6250"/>
          <a:stretch>
            <a:fillRect/>
          </a:stretch>
        </p:blipFill>
        <p:spPr bwMode="auto">
          <a:xfrm>
            <a:off x="1623848" y="220717"/>
            <a:ext cx="9727324" cy="663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Frame of Reference</a:t>
            </a:r>
            <a:br>
              <a:rPr lang="en-US" b="1"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8193" name="Rectangle 1"/>
          <p:cNvSpPr>
            <a:spLocks noChangeArrowheads="1"/>
          </p:cNvSpPr>
          <p:nvPr/>
        </p:nvSpPr>
        <p:spPr bwMode="auto">
          <a:xfrm>
            <a:off x="801552" y="3964604"/>
            <a:ext cx="10202779"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If we ask A what velocity of B is, he will say  it is at</a:t>
            </a:r>
            <a:r>
              <a:rPr kumimoji="0" lang="en-US" sz="2400" b="1" i="0" u="none" strike="noStrike" cap="none" normalizeH="0" baseline="0" dirty="0" smtClean="0">
                <a:ln>
                  <a:noFill/>
                </a:ln>
                <a:solidFill>
                  <a:srgbClr val="FF0000"/>
                </a:solidFill>
                <a:effectLst/>
                <a:latin typeface="Times New Roman" pitchFamily="18" charset="0"/>
                <a:cs typeface="Times New Roman" pitchFamily="18" charset="0"/>
              </a:rPr>
              <a:t> rest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But if we ask the same question to C, he will say B is </a:t>
            </a:r>
            <a:r>
              <a:rPr kumimoji="0" lang="en-US" sz="2400" b="1" i="0" u="none" strike="noStrike" cap="none" normalizeH="0" baseline="0" dirty="0" smtClean="0">
                <a:ln>
                  <a:noFill/>
                </a:ln>
                <a:solidFill>
                  <a:srgbClr val="FF0000"/>
                </a:solidFill>
                <a:effectLst/>
                <a:latin typeface="Times New Roman" pitchFamily="18" charset="0"/>
                <a:cs typeface="Times New Roman" pitchFamily="18" charset="0"/>
              </a:rPr>
              <a:t>moving</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with a velocity V in the positive X direction.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So we can see before specifying the velocity we have to specify in which frame we are or in simple terms, we need to define a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frame of reference</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t>
            </a:r>
          </a:p>
        </p:txBody>
      </p:sp>
      <p:pic>
        <p:nvPicPr>
          <p:cNvPr id="8194" name="Picture 2" descr="frame of reference">
            <a:hlinkClick r:id="rId2"/>
          </p:cNvPr>
          <p:cNvPicPr>
            <a:picLocks noChangeAspect="1" noChangeArrowheads="1"/>
          </p:cNvPicPr>
          <p:nvPr/>
        </p:nvPicPr>
        <p:blipFill>
          <a:blip r:embed="rId3"/>
          <a:srcRect/>
          <a:stretch>
            <a:fillRect/>
          </a:stretch>
        </p:blipFill>
        <p:spPr bwMode="auto">
          <a:xfrm>
            <a:off x="5281449" y="1681446"/>
            <a:ext cx="4203025" cy="1944630"/>
          </a:xfrm>
          <a:prstGeom prst="rect">
            <a:avLst/>
          </a:prstGeom>
          <a:noFill/>
        </p:spPr>
      </p:pic>
      <p:sp>
        <p:nvSpPr>
          <p:cNvPr id="6" name="Rectangle 5"/>
          <p:cNvSpPr/>
          <p:nvPr/>
        </p:nvSpPr>
        <p:spPr>
          <a:xfrm>
            <a:off x="698938" y="1324331"/>
            <a:ext cx="4708634" cy="830997"/>
          </a:xfrm>
          <a:prstGeom prst="rect">
            <a:avLst/>
          </a:prstGeom>
        </p:spPr>
        <p:txBody>
          <a:bodyPr wrap="square">
            <a:spAutoFit/>
          </a:bodyPr>
          <a:lstStyle/>
          <a:p>
            <a:pPr lvl="0" defTabSz="914400" fontAlgn="base">
              <a:spcBef>
                <a:spcPct val="0"/>
              </a:spcBef>
              <a:spcAft>
                <a:spcPct val="0"/>
              </a:spcAft>
            </a:pPr>
            <a:r>
              <a:rPr lang="en-US" sz="2400" i="1" dirty="0" smtClean="0">
                <a:latin typeface="Times New Roman" pitchFamily="18" charset="0"/>
                <a:cs typeface="Times New Roman" pitchFamily="18" charset="0"/>
              </a:rPr>
              <a:t>Let’s consider the following figure:</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latin typeface="Times New Roman" pitchFamily="18" charset="0"/>
                <a:cs typeface="Times New Roman" pitchFamily="18" charset="0"/>
                <a:hlinkClick r:id="rId2"/>
              </a:rPr>
              <a:t>  </a:t>
            </a:r>
            <a:endParaRPr lang="en-US" sz="2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Types of Frame of Reference</a:t>
            </a:r>
            <a:endParaRPr lang="en-US" dirty="0"/>
          </a:p>
        </p:txBody>
      </p:sp>
      <p:sp>
        <p:nvSpPr>
          <p:cNvPr id="4" name="Rectangle 3"/>
          <p:cNvSpPr/>
          <p:nvPr/>
        </p:nvSpPr>
        <p:spPr>
          <a:xfrm>
            <a:off x="614855" y="1324303"/>
            <a:ext cx="10720551" cy="2246769"/>
          </a:xfrm>
          <a:prstGeom prst="rect">
            <a:avLst/>
          </a:prstGeom>
        </p:spPr>
        <p:txBody>
          <a:bodyPr wrap="square">
            <a:spAutoFit/>
          </a:bodyPr>
          <a:lstStyle/>
          <a:p>
            <a:r>
              <a:rPr lang="en-US" sz="2800" b="1" dirty="0" smtClean="0">
                <a:latin typeface="Times New Roman" pitchFamily="18" charset="0"/>
                <a:cs typeface="Times New Roman" pitchFamily="18" charset="0"/>
              </a:rPr>
              <a:t>	</a:t>
            </a:r>
          </a:p>
          <a:p>
            <a:endParaRPr lang="en-US" sz="2800" dirty="0" smtClean="0">
              <a:latin typeface="Times New Roman" pitchFamily="18" charset="0"/>
              <a:cs typeface="Times New Roman" pitchFamily="18" charset="0"/>
            </a:endParaRPr>
          </a:p>
          <a:p>
            <a:pPr marL="514350" indent="-514350">
              <a:buAutoNum type="arabicPeriod"/>
            </a:pPr>
            <a:r>
              <a:rPr lang="en-US" sz="2800" dirty="0" smtClean="0">
                <a:latin typeface="Times New Roman" pitchFamily="18" charset="0"/>
                <a:cs typeface="Times New Roman" pitchFamily="18" charset="0"/>
              </a:rPr>
              <a:t>Inertial Frame of Reference</a:t>
            </a:r>
          </a:p>
          <a:p>
            <a:pPr marL="514350" indent="-514350">
              <a:buAutoNum type="arabicPeriod"/>
            </a:pP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2.	Non-inertial Frame of Reference</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Inertial Frame of Reference</a:t>
            </a:r>
            <a:br>
              <a:rPr lang="en-US" b="1" dirty="0" smtClean="0">
                <a:latin typeface="Times New Roman" pitchFamily="18" charset="0"/>
                <a:cs typeface="Times New Roman" pitchFamily="18" charset="0"/>
              </a:rPr>
            </a:br>
            <a:endParaRPr lang="en-US" dirty="0"/>
          </a:p>
        </p:txBody>
      </p:sp>
      <p:sp>
        <p:nvSpPr>
          <p:cNvPr id="4" name="Rectangle 3"/>
          <p:cNvSpPr/>
          <p:nvPr/>
        </p:nvSpPr>
        <p:spPr>
          <a:xfrm>
            <a:off x="630621" y="1279405"/>
            <a:ext cx="10799379" cy="5262979"/>
          </a:xfrm>
          <a:prstGeom prst="rect">
            <a:avLst/>
          </a:prstGeom>
        </p:spPr>
        <p:txBody>
          <a:bodyPr wrap="square">
            <a:spAutoFit/>
          </a:bodyPr>
          <a:lstStyle/>
          <a:p>
            <a:pPr algn="just"/>
            <a:r>
              <a:rPr lang="en-US" sz="2800" dirty="0" smtClean="0">
                <a:latin typeface="Times New Roman" pitchFamily="18" charset="0"/>
                <a:cs typeface="Times New Roman" pitchFamily="18" charset="0"/>
              </a:rPr>
              <a:t>An inertial frame of reference is a frame where Newton’s law holds true. That means if no external force is acting on a body it will stay at rest or remain in </a:t>
            </a:r>
            <a:r>
              <a:rPr lang="en-US" sz="2800" dirty="0" smtClean="0">
                <a:latin typeface="Times New Roman" pitchFamily="18" charset="0"/>
                <a:cs typeface="Times New Roman" pitchFamily="18" charset="0"/>
                <a:hlinkClick r:id="rId2"/>
              </a:rPr>
              <a:t>uniform motion</a:t>
            </a:r>
            <a:r>
              <a:rPr lang="en-US" sz="2800" dirty="0" smtClean="0">
                <a:latin typeface="Times New Roman" pitchFamily="18" charset="0"/>
                <a:cs typeface="Times New Roman" pitchFamily="18" charset="0"/>
              </a:rPr>
              <a:t>.</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 Suppose a body is kept on the surface of the earth, for a person on earth it is at rest while for a person on the moon it is in motion so which is my inertial frame here?</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Actually, the term inertial frame is relative i.e. first we assume a reference frame to be the inertial frame of reference. So a more general definition of an inertial frame would be: Inertial frame is at rest or moves with constant velocity with respect to my assumed inertial reference frame.</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latin typeface="Times New Roman" pitchFamily="18" charset="0"/>
                <a:cs typeface="Times New Roman" pitchFamily="18" charset="0"/>
              </a:rPr>
              <a:t>Scheme</a:t>
            </a:r>
            <a:r>
              <a:rPr lang="en-US" dirty="0" smtClean="0"/>
              <a:t> </a:t>
            </a:r>
            <a:r>
              <a:rPr lang="en-US" sz="3600" dirty="0" smtClean="0">
                <a:solidFill>
                  <a:srgbClr val="002060"/>
                </a:solidFill>
                <a:latin typeface="Times New Roman" pitchFamily="18" charset="0"/>
                <a:cs typeface="Times New Roman" pitchFamily="18" charset="0"/>
              </a:rPr>
              <a:t>3-1-2</a:t>
            </a:r>
            <a:br>
              <a:rPr lang="en-US" sz="3600" dirty="0" smtClean="0">
                <a:solidFill>
                  <a:srgbClr val="002060"/>
                </a:solidFill>
                <a:latin typeface="Times New Roman" pitchFamily="18" charset="0"/>
                <a:cs typeface="Times New Roman" pitchFamily="18" charset="0"/>
              </a:rPr>
            </a:br>
            <a:endParaRPr lang="en-US" sz="3600" dirty="0"/>
          </a:p>
        </p:txBody>
      </p:sp>
      <p:sp>
        <p:nvSpPr>
          <p:cNvPr id="4" name="Title 1"/>
          <p:cNvSpPr txBox="1">
            <a:spLocks/>
          </p:cNvSpPr>
          <p:nvPr/>
        </p:nvSpPr>
        <p:spPr>
          <a:xfrm>
            <a:off x="824204" y="1393372"/>
            <a:ext cx="6099109" cy="2290354"/>
          </a:xfrm>
          <a:prstGeom prst="rect">
            <a:avLst/>
          </a:prstGeom>
        </p:spPr>
        <p:txBody>
          <a:bodyPr vert="horz" anchor="b" anchorCtr="0">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3- Lectures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1- Tutorial</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2- Laboratory Work</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Total Credit:  5</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002060"/>
              </a:solidFill>
              <a:effectLst/>
              <a:uLnTx/>
              <a:uFillTx/>
              <a:latin typeface="Times New Roman" pitchFamily="18" charset="0"/>
              <a:ea typeface="+mj-ea"/>
              <a:cs typeface="Times New Roman" pitchFamily="18" charset="0"/>
            </a:endParaRPr>
          </a:p>
        </p:txBody>
      </p:sp>
      <p:sp>
        <p:nvSpPr>
          <p:cNvPr id="5" name="Footer Placeholder 2"/>
          <p:cNvSpPr txBox="1">
            <a:spLocks/>
          </p:cNvSpPr>
          <p:nvPr/>
        </p:nvSpPr>
        <p:spPr>
          <a:xfrm>
            <a:off x="822874" y="6361614"/>
            <a:ext cx="9799092" cy="365760"/>
          </a:xfrm>
          <a:prstGeom prst="rect">
            <a:avLst/>
          </a:prstGeom>
        </p:spPr>
        <p:txBody>
          <a:bodyPr vert="horz"/>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2">
                    <a:lumMod val="75000"/>
                  </a:schemeClr>
                </a:solidFill>
                <a:effectLst/>
                <a:uLnTx/>
                <a:uFillTx/>
                <a:latin typeface="+mn-lt"/>
                <a:ea typeface="+mn-ea"/>
                <a:cs typeface="+mn-cs"/>
              </a:rPr>
              <a:t>Ms. Bhawna Kshirsagar , Assistant  Professor  (Physics Department)       			Medi-Caps University, Indore</a:t>
            </a:r>
            <a:endParaRPr kumimoji="0" lang="en-US" sz="1400" b="1"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Non-inertial Frame of Reference</a:t>
            </a:r>
            <a:br>
              <a:rPr lang="en-US" b="1" dirty="0" smtClean="0">
                <a:latin typeface="Times New Roman" pitchFamily="18" charset="0"/>
                <a:cs typeface="Times New Roman" pitchFamily="18" charset="0"/>
              </a:rPr>
            </a:br>
            <a:endParaRPr lang="en-US" dirty="0"/>
          </a:p>
        </p:txBody>
      </p:sp>
      <p:sp>
        <p:nvSpPr>
          <p:cNvPr id="4" name="Rectangle 3"/>
          <p:cNvSpPr/>
          <p:nvPr/>
        </p:nvSpPr>
        <p:spPr>
          <a:xfrm>
            <a:off x="788276" y="1553015"/>
            <a:ext cx="10673255" cy="4401205"/>
          </a:xfrm>
          <a:prstGeom prst="rect">
            <a:avLst/>
          </a:prstGeom>
        </p:spPr>
        <p:txBody>
          <a:bodyPr wrap="square">
            <a:spAutoFit/>
          </a:bodyPr>
          <a:lstStyle/>
          <a:p>
            <a:pPr algn="just"/>
            <a:r>
              <a:rPr lang="en-US" sz="2800" dirty="0" smtClean="0">
                <a:latin typeface="Times New Roman" pitchFamily="18" charset="0"/>
                <a:cs typeface="Times New Roman" pitchFamily="18" charset="0"/>
              </a:rPr>
              <a:t>non-inertial </a:t>
            </a:r>
            <a:r>
              <a:rPr lang="en-US" sz="2800" dirty="0" smtClean="0">
                <a:latin typeface="Times New Roman" pitchFamily="18" charset="0"/>
                <a:cs typeface="Times New Roman" pitchFamily="18" charset="0"/>
              </a:rPr>
              <a:t>frame </a:t>
            </a:r>
            <a:r>
              <a:rPr lang="en-US" sz="2800" dirty="0" smtClean="0">
                <a:latin typeface="Times New Roman" pitchFamily="18" charset="0"/>
                <a:cs typeface="Times New Roman" pitchFamily="18" charset="0"/>
              </a:rPr>
              <a:t>is </a:t>
            </a:r>
            <a:r>
              <a:rPr lang="en-US" sz="2800" dirty="0" smtClean="0">
                <a:latin typeface="Times New Roman" pitchFamily="18" charset="0"/>
                <a:cs typeface="Times New Roman" pitchFamily="18" charset="0"/>
              </a:rPr>
              <a:t>a frame that is accelerated with respect to the assumed inertial frame of reference. </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hlinkClick r:id="rId2"/>
              </a:rPr>
              <a:t>Newton’s law</a:t>
            </a:r>
            <a:r>
              <a:rPr lang="en-US" sz="2800" dirty="0" smtClean="0">
                <a:latin typeface="Times New Roman" pitchFamily="18" charset="0"/>
                <a:cs typeface="Times New Roman" pitchFamily="18" charset="0"/>
              </a:rPr>
              <a:t> will not hold true in these frames. So in the above example if I assume earth to be an inertial reference frame the moon becomes a non-inertial reference frame as it is in accelerated motion with respect to earth. </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But if we want to make Newton’s law hold here we need to take some </a:t>
            </a:r>
            <a:r>
              <a:rPr lang="en-US" sz="2800" b="1" dirty="0" smtClean="0">
                <a:latin typeface="Times New Roman" pitchFamily="18" charset="0"/>
                <a:cs typeface="Times New Roman" pitchFamily="18" charset="0"/>
              </a:rPr>
              <a:t>mysterious forces also known as pseudo forces</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srcRect l="15146" t="28233" r="39052" b="12715"/>
          <a:stretch>
            <a:fillRect/>
          </a:stretch>
        </p:blipFill>
        <p:spPr bwMode="auto">
          <a:xfrm>
            <a:off x="583325" y="1182414"/>
            <a:ext cx="5975130" cy="521838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16600" t="5172" r="19059" b="49354"/>
          <a:stretch>
            <a:fillRect/>
          </a:stretch>
        </p:blipFill>
        <p:spPr bwMode="auto">
          <a:xfrm>
            <a:off x="6984124" y="1418897"/>
            <a:ext cx="4303986" cy="36733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0"/>
            <a:ext cx="1301115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819150" y="-457200"/>
            <a:ext cx="13011150" cy="731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smtClean="0">
                <a:solidFill>
                  <a:srgbClr val="00B0F0"/>
                </a:solidFill>
                <a:latin typeface="Times New Roman" panose="02020603050405020304" pitchFamily="18" charset="0"/>
                <a:cs typeface="Times New Roman" panose="02020603050405020304" pitchFamily="18" charset="0"/>
              </a:rPr>
              <a:t>Inertial and Non-inertial frame of reference </a:t>
            </a:r>
            <a:endParaRPr lang="en-US" dirty="0"/>
          </a:p>
        </p:txBody>
      </p:sp>
      <p:sp>
        <p:nvSpPr>
          <p:cNvPr id="4" name="Rectangle 3"/>
          <p:cNvSpPr/>
          <p:nvPr/>
        </p:nvSpPr>
        <p:spPr>
          <a:xfrm>
            <a:off x="627797" y="1582341"/>
            <a:ext cx="10959152" cy="3477875"/>
          </a:xfrm>
          <a:prstGeom prst="rect">
            <a:avLst/>
          </a:prstGeom>
        </p:spPr>
        <p:txBody>
          <a:bodyPr wrap="square">
            <a:spAutoFit/>
          </a:bodyPr>
          <a:lstStyle/>
          <a:p>
            <a:pPr algn="just"/>
            <a:r>
              <a:rPr lang="en-US" sz="2000" dirty="0" smtClean="0">
                <a:latin typeface="Times New Roman" pitchFamily="18" charset="0"/>
                <a:cs typeface="Times New Roman" pitchFamily="18" charset="0"/>
              </a:rPr>
              <a:t>A frame in which an observer sits and makes observations is called </a:t>
            </a:r>
            <a:r>
              <a:rPr lang="en-US" sz="2000" b="1" i="1" dirty="0" smtClean="0">
                <a:latin typeface="Times New Roman" pitchFamily="18" charset="0"/>
                <a:cs typeface="Times New Roman" pitchFamily="18" charset="0"/>
              </a:rPr>
              <a:t>frame of reference </a:t>
            </a:r>
            <a:r>
              <a:rPr lang="en-US" sz="2000" dirty="0" smtClean="0">
                <a:latin typeface="Times New Roman" pitchFamily="18" charset="0"/>
                <a:cs typeface="Times New Roman" pitchFamily="18" charset="0"/>
              </a:rPr>
              <a:t>.</a:t>
            </a:r>
          </a:p>
          <a:p>
            <a:pPr fontAlgn="base">
              <a:buNone/>
            </a:pPr>
            <a:r>
              <a:rPr lang="en-US" sz="2000" b="1" u="sng" dirty="0" smtClean="0">
                <a:latin typeface="Times New Roman" pitchFamily="18" charset="0"/>
                <a:cs typeface="Times New Roman" pitchFamily="18" charset="0"/>
              </a:rPr>
              <a:t>Inertial frame of reference.</a:t>
            </a:r>
          </a:p>
          <a:p>
            <a:pPr fontAlgn="base"/>
            <a:r>
              <a:rPr lang="en-US" sz="2000" dirty="0" smtClean="0">
                <a:latin typeface="Times New Roman" pitchFamily="18" charset="0"/>
                <a:cs typeface="Times New Roman" pitchFamily="18" charset="0"/>
              </a:rPr>
              <a:t>A frame of reference which is either at rest or moving with constant velocity is known as </a:t>
            </a:r>
            <a:r>
              <a:rPr lang="en-US" sz="2000" b="1" i="1" dirty="0" smtClean="0">
                <a:latin typeface="Times New Roman" pitchFamily="18" charset="0"/>
                <a:cs typeface="Times New Roman" pitchFamily="18" charset="0"/>
              </a:rPr>
              <a:t>inertial frame of reference</a:t>
            </a:r>
            <a:r>
              <a:rPr lang="en-US" sz="2000" dirty="0" smtClean="0">
                <a:latin typeface="Times New Roman" pitchFamily="18" charset="0"/>
                <a:cs typeface="Times New Roman" pitchFamily="18" charset="0"/>
              </a:rPr>
              <a:t>.</a:t>
            </a:r>
          </a:p>
          <a:p>
            <a:pPr fontAlgn="base"/>
            <a:r>
              <a:rPr lang="en-US" sz="2000" dirty="0" smtClean="0">
                <a:latin typeface="Times New Roman" pitchFamily="18" charset="0"/>
                <a:cs typeface="Times New Roman" pitchFamily="18" charset="0"/>
              </a:rPr>
              <a:t>Newton’s laws are valid in this frame.</a:t>
            </a:r>
          </a:p>
          <a:p>
            <a:pPr algn="just"/>
            <a:r>
              <a:rPr lang="en-IN" sz="2000" dirty="0" smtClean="0">
                <a:latin typeface="Times New Roman" pitchFamily="18" charset="0"/>
                <a:cs typeface="Times New Roman" pitchFamily="18" charset="0"/>
              </a:rPr>
              <a:t>Also known as </a:t>
            </a:r>
            <a:r>
              <a:rPr lang="en-IN" sz="2000" dirty="0" err="1" smtClean="0">
                <a:latin typeface="Times New Roman" pitchFamily="18" charset="0"/>
                <a:cs typeface="Times New Roman" pitchFamily="18" charset="0"/>
              </a:rPr>
              <a:t>unaccelerated</a:t>
            </a:r>
            <a:r>
              <a:rPr lang="en-IN" sz="2000" dirty="0" smtClean="0">
                <a:latin typeface="Times New Roman" pitchFamily="18" charset="0"/>
                <a:cs typeface="Times New Roman" pitchFamily="18" charset="0"/>
              </a:rPr>
              <a:t> frame.</a:t>
            </a:r>
          </a:p>
          <a:p>
            <a:pPr algn="just">
              <a:buNone/>
            </a:pPr>
            <a:r>
              <a:rPr lang="en-US" sz="2000" b="1" u="sng" dirty="0" smtClean="0">
                <a:latin typeface="Times New Roman" pitchFamily="18" charset="0"/>
                <a:cs typeface="Times New Roman" pitchFamily="18" charset="0"/>
              </a:rPr>
              <a:t>Non-inertial frame of reference.</a:t>
            </a:r>
            <a:endParaRPr lang="en-IN" sz="2000" u="sng" dirty="0" smtClean="0">
              <a:latin typeface="Times New Roman" pitchFamily="18" charset="0"/>
              <a:cs typeface="Times New Roman" pitchFamily="18" charset="0"/>
            </a:endParaRPr>
          </a:p>
          <a:p>
            <a:pPr fontAlgn="base"/>
            <a:r>
              <a:rPr lang="en-US" sz="2000" dirty="0" smtClean="0">
                <a:latin typeface="Times New Roman" pitchFamily="18" charset="0"/>
                <a:cs typeface="Times New Roman" pitchFamily="18" charset="0"/>
              </a:rPr>
              <a:t>A frame of reference moving with some acceleration is known as </a:t>
            </a:r>
            <a:r>
              <a:rPr lang="en-US" sz="2000" b="1" i="1" dirty="0" smtClean="0">
                <a:latin typeface="Times New Roman" pitchFamily="18" charset="0"/>
                <a:cs typeface="Times New Roman" pitchFamily="18" charset="0"/>
              </a:rPr>
              <a:t>non-inertial frame of reference.</a:t>
            </a:r>
          </a:p>
          <a:p>
            <a:pPr fontAlgn="base"/>
            <a:r>
              <a:rPr lang="en-US" sz="2000" dirty="0" smtClean="0">
                <a:latin typeface="Times New Roman" pitchFamily="18" charset="0"/>
                <a:cs typeface="Times New Roman" pitchFamily="18" charset="0"/>
              </a:rPr>
              <a:t>Newton’s laws are not valid in this frame.</a:t>
            </a:r>
          </a:p>
          <a:p>
            <a:pPr fontAlgn="base"/>
            <a:r>
              <a:rPr lang="en-US" sz="2000" dirty="0" smtClean="0">
                <a:latin typeface="Times New Roman" pitchFamily="18" charset="0"/>
                <a:cs typeface="Times New Roman" pitchFamily="18" charset="0"/>
              </a:rPr>
              <a:t>Acceleration will never be zero for such frame of reference.</a:t>
            </a:r>
          </a:p>
          <a:p>
            <a:pPr algn="just"/>
            <a:endParaRPr lang="en-IN" sz="20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EN3BS05		Engineering Physics 	3-1-2</a:t>
            </a:r>
            <a:endParaRPr lang="en-US" dirty="0"/>
          </a:p>
        </p:txBody>
      </p:sp>
      <p:sp>
        <p:nvSpPr>
          <p:cNvPr id="4" name="Rectangle 3"/>
          <p:cNvSpPr txBox="1">
            <a:spLocks noChangeArrowheads="1"/>
          </p:cNvSpPr>
          <p:nvPr/>
        </p:nvSpPr>
        <p:spPr>
          <a:xfrm>
            <a:off x="653143" y="1259115"/>
            <a:ext cx="10215282" cy="5213350"/>
          </a:xfrm>
          <a:prstGeom prst="rect">
            <a:avLst/>
          </a:prstGeom>
        </p:spPr>
        <p:txBody>
          <a:bodyPr>
            <a:normAutofit/>
          </a:bodyPr>
          <a:lstStyle/>
          <a:p>
            <a:pPr marL="0" marR="0" lvl="0" indent="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Text Books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Text Book of Optics by S. </a:t>
            </a:r>
            <a:r>
              <a:rPr kumimoji="0" lang="en-IN" sz="24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Chand</a:t>
            </a: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Publication</a:t>
            </a:r>
            <a:endPar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Gour</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and Gupta , Engineering Physics, </a:t>
            </a:r>
            <a:r>
              <a:rPr kumimoji="0" lang="en-IN" sz="2400" b="0" i="0" u="none" strike="noStrike" kern="1200" cap="none" spc="0" normalizeH="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Dhanpat</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2400" b="0" i="0" u="none" strike="noStrike" kern="1200" cap="none" spc="0" normalizeH="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Rai</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Publication</a:t>
            </a:r>
            <a:endPar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S.</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L. Gupta, Engineering Physics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IN" sz="2400" baseline="0" dirty="0" smtClean="0">
                <a:latin typeface="Times New Roman" panose="02020603050405020304" pitchFamily="18" charset="0"/>
                <a:cs typeface="Times New Roman" panose="02020603050405020304" pitchFamily="18" charset="0"/>
              </a:rPr>
              <a:t>Text Book of Engineering</a:t>
            </a:r>
            <a:r>
              <a:rPr lang="en-IN" sz="2400" dirty="0" smtClean="0">
                <a:latin typeface="Times New Roman" panose="02020603050405020304" pitchFamily="18" charset="0"/>
                <a:cs typeface="Times New Roman" panose="02020603050405020304" pitchFamily="18" charset="0"/>
              </a:rPr>
              <a:t> Physics by M.N. </a:t>
            </a:r>
            <a:r>
              <a:rPr lang="en-IN" sz="2400" dirty="0" err="1" smtClean="0">
                <a:latin typeface="Times New Roman" panose="02020603050405020304" pitchFamily="18" charset="0"/>
                <a:cs typeface="Times New Roman" panose="02020603050405020304" pitchFamily="18" charset="0"/>
              </a:rPr>
              <a:t>Avadhanulu</a:t>
            </a:r>
            <a:r>
              <a:rPr lang="en-IN" sz="2400" dirty="0" smtClean="0">
                <a:latin typeface="Times New Roman" panose="02020603050405020304" pitchFamily="18" charset="0"/>
                <a:cs typeface="Times New Roman" panose="02020603050405020304" pitchFamily="18" charset="0"/>
              </a:rPr>
              <a:t> and P.G. Kshirsagar (Acoustics, Superconductivity)</a:t>
            </a:r>
            <a:endPar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Reference Books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Dr. M. N. </a:t>
            </a:r>
            <a:r>
              <a:rPr kumimoji="0" lang="en-IN" sz="24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Avadhanulu</a:t>
            </a: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Dr. </a:t>
            </a:r>
            <a:r>
              <a:rPr lang="en-IN" sz="2400" dirty="0" smtClean="0">
                <a:latin typeface="Times New Roman" panose="02020603050405020304" pitchFamily="18" charset="0"/>
                <a:cs typeface="Times New Roman" panose="02020603050405020304" pitchFamily="18" charset="0"/>
              </a:rPr>
              <a:t>R. S. </a:t>
            </a:r>
            <a:r>
              <a:rPr lang="en-IN" sz="2400" dirty="0" err="1" smtClean="0">
                <a:latin typeface="Times New Roman" panose="02020603050405020304" pitchFamily="18" charset="0"/>
                <a:cs typeface="Times New Roman" panose="02020603050405020304" pitchFamily="18" charset="0"/>
              </a:rPr>
              <a:t>Hemne</a:t>
            </a:r>
            <a:r>
              <a:rPr lang="en-IN" sz="2400" dirty="0" smtClean="0">
                <a:latin typeface="Times New Roman" panose="02020603050405020304" pitchFamily="18" charset="0"/>
                <a:cs typeface="Times New Roman" panose="02020603050405020304" pitchFamily="18" charset="0"/>
              </a:rPr>
              <a:t>, An Introduction to Laser- Theory and Applications. S. </a:t>
            </a:r>
            <a:r>
              <a:rPr lang="en-IN" sz="2400" dirty="0" err="1" smtClean="0">
                <a:latin typeface="Times New Roman" panose="02020603050405020304" pitchFamily="18" charset="0"/>
                <a:cs typeface="Times New Roman" panose="02020603050405020304" pitchFamily="18" charset="0"/>
              </a:rPr>
              <a:t>Chand</a:t>
            </a:r>
            <a:r>
              <a:rPr lang="en-IN" sz="2400" dirty="0" smtClean="0">
                <a:latin typeface="Times New Roman" panose="02020603050405020304" pitchFamily="18" charset="0"/>
                <a:cs typeface="Times New Roman" panose="02020603050405020304" pitchFamily="18" charset="0"/>
              </a:rPr>
              <a:t> Publications </a:t>
            </a:r>
            <a:endPar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Web Resources</a:t>
            </a:r>
          </a:p>
          <a:p>
            <a:pPr marL="457200" marR="0" lvl="0" indent="-457200" algn="just" defTabSz="914400" rtl="0" eaLnBrk="1" fontAlgn="auto" latinLnBrk="0" hangingPunct="1">
              <a:lnSpc>
                <a:spcPct val="100000"/>
              </a:lnSpc>
              <a:spcBef>
                <a:spcPts val="600"/>
              </a:spcBef>
              <a:spcAft>
                <a:spcPts val="0"/>
              </a:spcAft>
              <a:buClr>
                <a:schemeClr val="accent1"/>
              </a:buClr>
              <a:buSzPct val="76000"/>
              <a:buFont typeface="Wingdings 3"/>
              <a:buAutoNum type="arabicPeriod"/>
              <a:tabLst/>
              <a:defRPr/>
            </a:pPr>
            <a:r>
              <a:rPr kumimoji="0" lang="en-US" sz="240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hlinkClick r:id="rId2"/>
              </a:rPr>
              <a:t>http://phet.colarado.edu/en/simulations</a:t>
            </a:r>
            <a:r>
              <a:rPr kumimoji="0" lang="en-US" sz="240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457200" marR="0" lvl="0" indent="-457200" algn="just" defTabSz="914400" rtl="0" eaLnBrk="1" fontAlgn="auto" latinLnBrk="0" hangingPunct="1">
              <a:lnSpc>
                <a:spcPct val="100000"/>
              </a:lnSpc>
              <a:spcBef>
                <a:spcPts val="600"/>
              </a:spcBef>
              <a:spcAft>
                <a:spcPts val="0"/>
              </a:spcAft>
              <a:buClr>
                <a:schemeClr val="accent1"/>
              </a:buClr>
              <a:buSzPct val="76000"/>
              <a:buFont typeface="Wingdings 3"/>
              <a:buAutoNum type="arabicPeriod"/>
              <a:tabLst/>
              <a:defRPr/>
            </a:pPr>
            <a:r>
              <a:rPr kumimoji="0" lang="en-US" sz="240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http://nptel.ac.in/courses/122103011/39.</a:t>
            </a:r>
            <a:endParaRPr kumimoji="0" lang="en-US" sz="240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5" name="Footer Placeholder 2"/>
          <p:cNvSpPr txBox="1">
            <a:spLocks/>
          </p:cNvSpPr>
          <p:nvPr/>
        </p:nvSpPr>
        <p:spPr>
          <a:xfrm>
            <a:off x="793845" y="6363610"/>
            <a:ext cx="9799092" cy="365760"/>
          </a:xfrm>
          <a:prstGeom prst="rect">
            <a:avLst/>
          </a:prstGeom>
        </p:spPr>
        <p:txBody>
          <a:bodyPr vert="horz"/>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2">
                    <a:lumMod val="75000"/>
                  </a:schemeClr>
                </a:solidFill>
                <a:effectLst/>
                <a:uLnTx/>
                <a:uFillTx/>
                <a:latin typeface="+mn-lt"/>
                <a:ea typeface="+mn-ea"/>
                <a:cs typeface="+mn-cs"/>
              </a:rPr>
              <a:t>Ms. Bhawna Kshirsagar , Assistant  Professor  (Physics Department)       					Medi-Caps University, Indore</a:t>
            </a:r>
            <a:endParaRPr kumimoji="0" lang="en-US" sz="14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What is Pseudo Force?</a:t>
            </a:r>
            <a:br>
              <a:rPr lang="en-US" b="1" dirty="0" smtClean="0">
                <a:latin typeface="Times New Roman" pitchFamily="18" charset="0"/>
                <a:cs typeface="Times New Roman" pitchFamily="18" charset="0"/>
              </a:rPr>
            </a:br>
            <a:endParaRPr lang="en-US" dirty="0"/>
          </a:p>
        </p:txBody>
      </p:sp>
      <p:sp>
        <p:nvSpPr>
          <p:cNvPr id="4" name="Rectangle 3"/>
          <p:cNvSpPr/>
          <p:nvPr/>
        </p:nvSpPr>
        <p:spPr>
          <a:xfrm>
            <a:off x="693683" y="1028343"/>
            <a:ext cx="11004331" cy="4893647"/>
          </a:xfrm>
          <a:prstGeom prst="rect">
            <a:avLst/>
          </a:prstGeom>
        </p:spPr>
        <p:txBody>
          <a:bodyPr wrap="square">
            <a:spAutoFit/>
          </a:bodyPr>
          <a:lstStyle/>
          <a:p>
            <a:r>
              <a:rPr lang="en-US" sz="2400" dirty="0" smtClean="0">
                <a:latin typeface="Times New Roman" pitchFamily="18" charset="0"/>
                <a:cs typeface="Times New Roman" pitchFamily="18" charset="0"/>
              </a:rPr>
              <a:t>A Pseudo force (also called a fictitious force, inertial force or </a:t>
            </a:r>
            <a:r>
              <a:rPr lang="en-US" sz="2400" dirty="0" err="1" smtClean="0">
                <a:latin typeface="Times New Roman" pitchFamily="18" charset="0"/>
                <a:cs typeface="Times New Roman" pitchFamily="18" charset="0"/>
              </a:rPr>
              <a:t>d’Alembert</a:t>
            </a:r>
            <a:r>
              <a:rPr lang="en-US" sz="2400" dirty="0" smtClean="0">
                <a:latin typeface="Times New Roman" pitchFamily="18" charset="0"/>
                <a:cs typeface="Times New Roman" pitchFamily="18" charset="0"/>
              </a:rPr>
              <a:t> force) is an </a:t>
            </a:r>
            <a:r>
              <a:rPr lang="en-US" sz="2400" b="1" dirty="0" smtClean="0">
                <a:latin typeface="Times New Roman" pitchFamily="18" charset="0"/>
                <a:cs typeface="Times New Roman" pitchFamily="18" charset="0"/>
              </a:rPr>
              <a:t>apparent</a:t>
            </a:r>
            <a:r>
              <a:rPr lang="en-US" sz="2400" dirty="0" smtClean="0">
                <a:latin typeface="Times New Roman" pitchFamily="18" charset="0"/>
                <a:cs typeface="Times New Roman" pitchFamily="18" charset="0"/>
              </a:rPr>
              <a:t> force that acts on all masses whose motion is described using a </a:t>
            </a:r>
            <a:r>
              <a:rPr lang="en-US" sz="2400" b="1" dirty="0" smtClean="0">
                <a:latin typeface="Times New Roman" pitchFamily="18" charset="0"/>
                <a:cs typeface="Times New Roman" pitchFamily="18" charset="0"/>
              </a:rPr>
              <a:t>non-inertial frame </a:t>
            </a:r>
            <a:r>
              <a:rPr lang="en-US" sz="2400" dirty="0" smtClean="0">
                <a:latin typeface="Times New Roman" pitchFamily="18" charset="0"/>
                <a:cs typeface="Times New Roman" pitchFamily="18" charset="0"/>
              </a:rPr>
              <a:t>of reference frame, such as rotating reference frame.</a:t>
            </a:r>
          </a:p>
          <a:p>
            <a:r>
              <a:rPr lang="en-US" sz="2400" dirty="0" smtClean="0">
                <a:latin typeface="Times New Roman" pitchFamily="18" charset="0"/>
                <a:cs typeface="Times New Roman" pitchFamily="18" charset="0"/>
              </a:rPr>
              <a:t>Pseudo force comes in effect when the frame of reference has started acceleration compared to a non-accelerating frame.</a:t>
            </a:r>
          </a:p>
          <a:p>
            <a:r>
              <a:rPr lang="en-US" sz="2400" dirty="0" smtClean="0">
                <a:latin typeface="Times New Roman" pitchFamily="18" charset="0"/>
                <a:cs typeface="Times New Roman" pitchFamily="18" charset="0"/>
              </a:rPr>
              <a:t>The force F does not arise from any physical interaction between two objects, but rather from the acceleration ‘a’ of the non-inertial reference frame itself. As a frame can accelerate in any arbitrary way, so can pseudo forces be as arbitrary (but only in direct response to the acceleration of the frame). However, four pseudo forces are defined for frames accelerated in commonly occurring ways: [one by a relative acceleration of the origin in a straight line (rectilinear acceleration);] </a:t>
            </a:r>
            <a:r>
              <a:rPr lang="en-US" sz="2400" b="1" dirty="0" smtClean="0">
                <a:latin typeface="Times New Roman" pitchFamily="18" charset="0"/>
                <a:cs typeface="Times New Roman" pitchFamily="18" charset="0"/>
              </a:rPr>
              <a:t>two involving rotation: Coriolis force and </a:t>
            </a:r>
            <a:r>
              <a:rPr lang="en-US" sz="2400" b="1" dirty="0" smtClean="0">
                <a:latin typeface="Times New Roman" pitchFamily="18" charset="0"/>
                <a:cs typeface="Times New Roman" pitchFamily="18" charset="0"/>
                <a:hlinkClick r:id="rId2"/>
              </a:rPr>
              <a:t>Centrifugal force</a:t>
            </a:r>
            <a:r>
              <a:rPr lang="en-US" sz="2400" dirty="0" smtClean="0">
                <a:latin typeface="Times New Roman" pitchFamily="18" charset="0"/>
                <a:cs typeface="Times New Roman" pitchFamily="18" charset="0"/>
              </a:rPr>
              <a:t> [and fourth called Euler force, caused by a variable rate of rotation.]</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Examples of Pseudo Force:</a:t>
            </a:r>
            <a:br>
              <a:rPr lang="en-US" b="1" dirty="0" smtClean="0"/>
            </a:br>
            <a:endParaRPr lang="en-US" dirty="0"/>
          </a:p>
        </p:txBody>
      </p:sp>
      <p:sp>
        <p:nvSpPr>
          <p:cNvPr id="5" name="Rectangle 4"/>
          <p:cNvSpPr/>
          <p:nvPr/>
        </p:nvSpPr>
        <p:spPr>
          <a:xfrm>
            <a:off x="488730" y="1225689"/>
            <a:ext cx="10988565" cy="5262979"/>
          </a:xfrm>
          <a:prstGeom prst="rect">
            <a:avLst/>
          </a:prstGeom>
        </p:spPr>
        <p:txBody>
          <a:bodyPr wrap="square">
            <a:spAutoFit/>
          </a:bodyPr>
          <a:lstStyle/>
          <a:p>
            <a:pPr>
              <a:buFont typeface="Arial" pitchFamily="34" charset="0"/>
              <a:buChar char="•"/>
            </a:pPr>
            <a:r>
              <a:rPr lang="en-US" sz="2400" dirty="0" smtClean="0">
                <a:latin typeface="Times New Roman" pitchFamily="18" charset="0"/>
                <a:cs typeface="Times New Roman" pitchFamily="18" charset="0"/>
              </a:rPr>
              <a:t>A person standing at a bus stop watching an accelerating car, he infers that a force is exerted on the car and it is accelerating. Here there is no problem and the pseudo force concept is not required</a:t>
            </a:r>
          </a:p>
          <a:p>
            <a:r>
              <a:rPr lang="en-US" sz="2400" dirty="0" smtClean="0">
                <a:latin typeface="Times New Roman" pitchFamily="18" charset="0"/>
                <a:cs typeface="Times New Roman" pitchFamily="18" charset="0"/>
              </a:rPr>
              <a:t>But, if the person inside the accelerating car is looking at the person standing at the bus stop, he finds that the person is accelerating with respect to the car, though no force is acting on it. Here, the concept of pseudo force is required to convert the non-inertial frame of reference to an equivalent inertial frame of reference.</a:t>
            </a:r>
          </a:p>
          <a:p>
            <a:pPr>
              <a:buFont typeface="Arial" pitchFamily="34" charset="0"/>
              <a:buChar char="•"/>
            </a:pPr>
            <a:r>
              <a:rPr lang="en-US" sz="2400" dirty="0" smtClean="0">
                <a:latin typeface="Times New Roman" pitchFamily="18" charset="0"/>
                <a:cs typeface="Times New Roman" pitchFamily="18" charset="0"/>
              </a:rPr>
              <a:t>A ball hung from the roof of a train by means of an inextensible string. If the train is at rest or is moving with a uniform speed in a straight line the string will be vertical. A passenger will infer that the net force acting on the ball is zero.</a:t>
            </a:r>
          </a:p>
          <a:p>
            <a:r>
              <a:rPr lang="en-US" sz="2400" dirty="0" smtClean="0">
                <a:latin typeface="Times New Roman" pitchFamily="18" charset="0"/>
                <a:cs typeface="Times New Roman" pitchFamily="18" charset="0"/>
              </a:rPr>
              <a:t>If the train begins to accelerate, then the string will be making an angle with respect to the vertical. For the passenger, there are only two forces, and they are not collinear. But, the ball remains apparently in a state of equilibrium (as long as the acceleration of the train is constant). Here, the concept of pseudo force is required.</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solidFill>
                  <a:srgbClr val="C00000"/>
                </a:solidFill>
                <a:latin typeface="Times New Roman" pitchFamily="18" charset="0"/>
                <a:cs typeface="Times New Roman" pitchFamily="18" charset="0"/>
              </a:rPr>
              <a:t>Centrifugal Force</a:t>
            </a:r>
            <a:r>
              <a:rPr lang="en-US" sz="2000" dirty="0" smtClean="0">
                <a:solidFill>
                  <a:schemeClr val="tx1"/>
                </a:solidFill>
                <a:latin typeface="Arial" pitchFamily="34" charset="0"/>
                <a:cs typeface="Arial" pitchFamily="34" charset="0"/>
              </a:rPr>
              <a:t/>
            </a:r>
            <a:br>
              <a:rPr lang="en-US" sz="2000" dirty="0" smtClean="0">
                <a:solidFill>
                  <a:schemeClr val="tx1"/>
                </a:solidFill>
                <a:latin typeface="Arial" pitchFamily="34" charset="0"/>
                <a:cs typeface="Arial" pitchFamily="34" charset="0"/>
              </a:rPr>
            </a:br>
            <a:endParaRPr lang="en-US" dirty="0"/>
          </a:p>
        </p:txBody>
      </p:sp>
      <p:sp>
        <p:nvSpPr>
          <p:cNvPr id="24577" name="Rectangle 1"/>
          <p:cNvSpPr>
            <a:spLocks noChangeArrowheads="1"/>
          </p:cNvSpPr>
          <p:nvPr/>
        </p:nvSpPr>
        <p:spPr bwMode="auto">
          <a:xfrm>
            <a:off x="623944" y="1452282"/>
            <a:ext cx="10477948"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Circular motion can be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analysed</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from two different frames of reference. One is the inertial frame (which is either at rest or in uniform motion) where Newton’s laws are obeyed. The other is the rotating frame of reference which is a non-inertial frame of reference as it is accelerating. When we examine the circular motion from these frames of reference the situations are entirely different. To use Newton’s first and second laws in the rotational frame of reference, </a:t>
            </a: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we need to include a pseudo force called ‘centrifugal force’.</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This ‘centrifugal force’ appears to act on the object with respect to rotating frames. To understand the concept of centrifugal force, we can take a specific case and discuss as done below.</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8740" y="1149151"/>
            <a:ext cx="10890913" cy="5262979"/>
          </a:xfrm>
          <a:prstGeom prst="rect">
            <a:avLst/>
          </a:prstGeom>
        </p:spPr>
        <p:txBody>
          <a:bodyPr wrap="square">
            <a:spAutoFit/>
          </a:bodyPr>
          <a:lstStyle/>
          <a:p>
            <a:pPr algn="just"/>
            <a:r>
              <a:rPr lang="en-US" sz="2400" i="1" dirty="0" smtClean="0">
                <a:solidFill>
                  <a:srgbClr val="FF0000"/>
                </a:solidFill>
                <a:latin typeface="Times New Roman" pitchFamily="18" charset="0"/>
                <a:cs typeface="Times New Roman" pitchFamily="18" charset="0"/>
              </a:rPr>
              <a:t>Consider the case of a whirling motion of a stone tied to a string. Assume that the stone has angular velocity ω in the inertial frame (at rest). If the motion of the stone is observed from a frame which is also rotating along with the stone with same angular velocity ω then, the stone appears to be at rest. This implies that in addition to the inward centripetal force −mω2r </a:t>
            </a:r>
            <a:r>
              <a:rPr lang="en-US" sz="2400" b="1" i="1" dirty="0" smtClean="0">
                <a:solidFill>
                  <a:srgbClr val="FF0000"/>
                </a:solidFill>
                <a:latin typeface="Times New Roman" pitchFamily="18" charset="0"/>
                <a:cs typeface="Times New Roman" pitchFamily="18" charset="0"/>
              </a:rPr>
              <a:t>there must be an equal and opposite force that acts on the stone outward with value + mω2 r</a:t>
            </a:r>
            <a:r>
              <a:rPr lang="en-US" sz="2400" dirty="0" smtClean="0">
                <a:solidFill>
                  <a:srgbClr val="FF0000"/>
                </a:solidFill>
                <a:latin typeface="Times New Roman" pitchFamily="18" charset="0"/>
                <a:cs typeface="Times New Roman" pitchFamily="18" charset="0"/>
              </a:rPr>
              <a:t>.</a:t>
            </a:r>
            <a:r>
              <a:rPr lang="en-US" sz="2400" dirty="0" smtClean="0">
                <a:latin typeface="Times New Roman" pitchFamily="18" charset="0"/>
                <a:cs typeface="Times New Roman" pitchFamily="18" charset="0"/>
              </a:rPr>
              <a:t> So the total force acting on the stone in a rotating frame is equal to zero (−</a:t>
            </a:r>
            <a:r>
              <a:rPr lang="en-US" sz="2400" i="1" dirty="0" err="1" smtClean="0">
                <a:latin typeface="Times New Roman" pitchFamily="18" charset="0"/>
                <a:cs typeface="Times New Roman" pitchFamily="18" charset="0"/>
              </a:rPr>
              <a:t>mω</a:t>
            </a:r>
            <a:r>
              <a:rPr lang="en-US" sz="2400" dirty="0" smtClean="0">
                <a:latin typeface="Times New Roman" pitchFamily="18" charset="0"/>
                <a:cs typeface="Times New Roman" pitchFamily="18" charset="0"/>
              </a:rPr>
              <a:t> 2 </a:t>
            </a:r>
            <a:r>
              <a:rPr lang="en-US" sz="2400" i="1" dirty="0" smtClean="0">
                <a:latin typeface="Times New Roman" pitchFamily="18" charset="0"/>
                <a:cs typeface="Times New Roman" pitchFamily="18" charset="0"/>
              </a:rPr>
              <a:t>r</a:t>
            </a:r>
            <a:r>
              <a:rPr lang="en-US" sz="2400" dirty="0" smtClean="0">
                <a:latin typeface="Times New Roman" pitchFamily="18" charset="0"/>
                <a:cs typeface="Times New Roman" pitchFamily="18" charset="0"/>
              </a:rPr>
              <a:t> + </a:t>
            </a:r>
            <a:r>
              <a:rPr lang="en-US" sz="2400" i="1" dirty="0" smtClean="0">
                <a:latin typeface="Times New Roman" pitchFamily="18" charset="0"/>
                <a:cs typeface="Times New Roman" pitchFamily="18" charset="0"/>
              </a:rPr>
              <a:t>mω</a:t>
            </a:r>
            <a:r>
              <a:rPr lang="en-US" sz="2400" dirty="0" smtClean="0">
                <a:latin typeface="Times New Roman" pitchFamily="18" charset="0"/>
                <a:cs typeface="Times New Roman" pitchFamily="18" charset="0"/>
              </a:rPr>
              <a:t>2</a:t>
            </a:r>
            <a:r>
              <a:rPr lang="en-US" sz="2400" i="1" dirty="0" smtClean="0">
                <a:latin typeface="Times New Roman" pitchFamily="18" charset="0"/>
                <a:cs typeface="Times New Roman" pitchFamily="18" charset="0"/>
              </a:rPr>
              <a:t>r</a:t>
            </a:r>
            <a:r>
              <a:rPr lang="en-US" sz="2400" dirty="0" smtClean="0">
                <a:latin typeface="Times New Roman" pitchFamily="18" charset="0"/>
                <a:cs typeface="Times New Roman" pitchFamily="18" charset="0"/>
              </a:rPr>
              <a:t> = 0). </a:t>
            </a:r>
            <a:r>
              <a:rPr lang="en-US" sz="2400" b="1" dirty="0" smtClean="0">
                <a:latin typeface="Times New Roman" pitchFamily="18" charset="0"/>
                <a:cs typeface="Times New Roman" pitchFamily="18" charset="0"/>
              </a:rPr>
              <a:t>This outward force +</a:t>
            </a:r>
            <a:r>
              <a:rPr lang="en-US" sz="2400" b="1" i="1" dirty="0" smtClean="0">
                <a:latin typeface="Times New Roman" pitchFamily="18" charset="0"/>
                <a:cs typeface="Times New Roman" pitchFamily="18" charset="0"/>
              </a:rPr>
              <a:t>mω</a:t>
            </a:r>
            <a:r>
              <a:rPr lang="en-US" sz="2400" b="1" dirty="0" smtClean="0">
                <a:latin typeface="Times New Roman" pitchFamily="18" charset="0"/>
                <a:cs typeface="Times New Roman" pitchFamily="18" charset="0"/>
              </a:rPr>
              <a:t>2</a:t>
            </a:r>
            <a:r>
              <a:rPr lang="en-US" sz="2400" b="1" i="1" dirty="0" smtClean="0">
                <a:latin typeface="Times New Roman" pitchFamily="18" charset="0"/>
                <a:cs typeface="Times New Roman" pitchFamily="18" charset="0"/>
              </a:rPr>
              <a:t>r</a:t>
            </a:r>
            <a:r>
              <a:rPr lang="en-US" sz="2400" b="1" dirty="0" smtClean="0">
                <a:latin typeface="Times New Roman" pitchFamily="18" charset="0"/>
                <a:cs typeface="Times New Roman" pitchFamily="18" charset="0"/>
              </a:rPr>
              <a:t> is called the centrifugal force.</a:t>
            </a:r>
            <a:r>
              <a:rPr lang="en-US" sz="2400" dirty="0" smtClean="0">
                <a:latin typeface="Times New Roman" pitchFamily="18" charset="0"/>
                <a:cs typeface="Times New Roman" pitchFamily="18" charset="0"/>
              </a:rPr>
              <a:t> The word ‘centrifugal’ means ‘flee from center’. Note that the ‘centrifugal force’ appears to act on the particle, only when we </a:t>
            </a:r>
            <a:r>
              <a:rPr lang="en-US" sz="2400" dirty="0" err="1" smtClean="0">
                <a:latin typeface="Times New Roman" pitchFamily="18" charset="0"/>
                <a:cs typeface="Times New Roman" pitchFamily="18" charset="0"/>
              </a:rPr>
              <a:t>analyse</a:t>
            </a:r>
            <a:r>
              <a:rPr lang="en-US" sz="2400" dirty="0" smtClean="0">
                <a:latin typeface="Times New Roman" pitchFamily="18" charset="0"/>
                <a:cs typeface="Times New Roman" pitchFamily="18" charset="0"/>
              </a:rPr>
              <a:t> the motion from a rotating frame. With respect to an inertial frame there is only centripetal force which is given by the tension in the string. For this reason centrifugal force is called as a ‘pseudo force’. A pseudo force has no origin. It arises due to the non inertial nature of the frame considered.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2"/>
          <a:srcRect l="9021" t="16121" r="35281" b="6250"/>
          <a:stretch>
            <a:fillRect/>
          </a:stretch>
        </p:blipFill>
        <p:spPr bwMode="auto">
          <a:xfrm>
            <a:off x="1351128" y="545910"/>
            <a:ext cx="9990162" cy="57798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sz="quarter" idx="1"/>
          </p:nvPr>
        </p:nvSpPr>
        <p:spPr/>
        <p:txBody>
          <a:bodyPr>
            <a:normAutofit fontScale="92500" lnSpcReduction="20000"/>
          </a:bodyPr>
          <a:lstStyle/>
          <a:p>
            <a:pPr algn="just"/>
            <a:r>
              <a:rPr lang="en-US" sz="2000" dirty="0" smtClean="0">
                <a:latin typeface="Times New Roman" pitchFamily="18" charset="0"/>
                <a:cs typeface="Times New Roman" pitchFamily="18" charset="0"/>
              </a:rPr>
              <a:t>A force that appears to be act on an object whose motion is describes in the non inertial frame of reference is known as </a:t>
            </a:r>
            <a:r>
              <a:rPr lang="en-US" sz="2000" b="1" i="1" dirty="0" smtClean="0">
                <a:latin typeface="Times New Roman" pitchFamily="18" charset="0"/>
                <a:cs typeface="Times New Roman" pitchFamily="18" charset="0"/>
              </a:rPr>
              <a:t>Pseudo forces.</a:t>
            </a:r>
          </a:p>
          <a:p>
            <a:pPr algn="just"/>
            <a:r>
              <a:rPr lang="en-US" sz="2000" dirty="0" smtClean="0">
                <a:latin typeface="Times New Roman" pitchFamily="18" charset="0"/>
                <a:cs typeface="Times New Roman" pitchFamily="18" charset="0"/>
              </a:rPr>
              <a:t>The direction of such forces is opposite to direction of motion of frame of reference.</a:t>
            </a:r>
          </a:p>
          <a:p>
            <a:r>
              <a:rPr lang="en-US" sz="2000" b="1" i="1" dirty="0" smtClean="0">
                <a:latin typeface="Times New Roman" pitchFamily="18" charset="0"/>
                <a:cs typeface="Times New Roman" pitchFamily="18" charset="0"/>
              </a:rPr>
              <a:t>For example : </a:t>
            </a:r>
            <a:r>
              <a:rPr lang="en-US" sz="2000" dirty="0" smtClean="0">
                <a:latin typeface="Times New Roman" pitchFamily="18" charset="0"/>
                <a:cs typeface="Times New Roman" pitchFamily="18" charset="0"/>
              </a:rPr>
              <a:t>Consider a car decelerating. As the driver applies the brakes, the direction of the actual force is opposite the direction the car would be travelling. However, the driver would experience a force pushing him towards the direction the car is going. This force would be called the pseudo or fictitious force, and the same example would apply for a car accelerating. </a:t>
            </a:r>
          </a:p>
          <a:p>
            <a:r>
              <a:rPr lang="en-US" sz="2000" dirty="0" smtClean="0">
                <a:latin typeface="Times New Roman" pitchFamily="18" charset="0"/>
                <a:cs typeface="Times New Roman" pitchFamily="18" charset="0"/>
              </a:rPr>
              <a:t>Pseudo forces are measurable.</a:t>
            </a:r>
          </a:p>
          <a:p>
            <a:pPr>
              <a:buNone/>
            </a:pPr>
            <a:r>
              <a:rPr lang="en-US" sz="2000" b="1" u="sng" dirty="0" smtClean="0">
                <a:latin typeface="Times New Roman" pitchFamily="18" charset="0"/>
                <a:cs typeface="Times New Roman" pitchFamily="18" charset="0"/>
              </a:rPr>
              <a:t>Centrifugal Force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When a body of mass ‘m’ rotates about an axis it exerts an outward radial force  </a:t>
            </a:r>
          </a:p>
          <a:p>
            <a:pPr>
              <a:buNone/>
            </a:pPr>
            <a:r>
              <a:rPr lang="en-US" sz="2000" dirty="0" smtClean="0">
                <a:latin typeface="Times New Roman" pitchFamily="18" charset="0"/>
                <a:cs typeface="Times New Roman" pitchFamily="18" charset="0"/>
              </a:rPr>
              <a:t>     upon the axis or from the axis which restrains it from moving in a straight line</a:t>
            </a:r>
          </a:p>
          <a:p>
            <a:pPr>
              <a:buNone/>
            </a:pPr>
            <a:r>
              <a:rPr lang="en-US" sz="2000" dirty="0" smtClean="0">
                <a:latin typeface="Times New Roman" pitchFamily="18" charset="0"/>
                <a:cs typeface="Times New Roman" pitchFamily="18" charset="0"/>
              </a:rPr>
              <a:t>     is called</a:t>
            </a:r>
            <a:r>
              <a:rPr lang="en-US" sz="2000" b="1" i="1" dirty="0" smtClean="0">
                <a:latin typeface="Times New Roman" pitchFamily="18" charset="0"/>
                <a:cs typeface="Times New Roman" pitchFamily="18" charset="0"/>
              </a:rPr>
              <a:t> Centrifugal force.</a:t>
            </a:r>
          </a:p>
          <a:p>
            <a:r>
              <a:rPr lang="en-US" sz="2000" dirty="0" smtClean="0">
                <a:latin typeface="Times New Roman" pitchFamily="18" charset="0"/>
                <a:cs typeface="Times New Roman" pitchFamily="18" charset="0"/>
              </a:rPr>
              <a:t>It exists only when the centripetal force is present.</a:t>
            </a:r>
          </a:p>
          <a:p>
            <a:r>
              <a:rPr lang="en-US" sz="2000" dirty="0" smtClean="0">
                <a:solidFill>
                  <a:srgbClr val="7030A0"/>
                </a:solidFill>
                <a:latin typeface="Times New Roman" pitchFamily="18" charset="0"/>
                <a:cs typeface="Times New Roman" pitchFamily="18" charset="0"/>
              </a:rPr>
              <a:t>Centrifugal force is used by washing machine dryers where the spinning of the rotor in a washing machine generates a centrifugal force that causes the clothes to move away from the center. This causes the water to be forced out of the wet clothes through the holes present in the chamber.</a:t>
            </a:r>
          </a:p>
          <a:p>
            <a:endParaRPr lang="en-IN" sz="2000" b="1" u="sng" dirty="0">
              <a:latin typeface="Times New Roman" pitchFamily="18" charset="0"/>
              <a:cs typeface="Times New Roman" pitchFamily="18" charset="0"/>
            </a:endParaRPr>
          </a:p>
        </p:txBody>
      </p:sp>
      <p:sp>
        <p:nvSpPr>
          <p:cNvPr id="7" name="Rectangle 6"/>
          <p:cNvSpPr/>
          <p:nvPr/>
        </p:nvSpPr>
        <p:spPr>
          <a:xfrm>
            <a:off x="1030584" y="391952"/>
            <a:ext cx="5783506" cy="584775"/>
          </a:xfrm>
          <a:prstGeom prst="rect">
            <a:avLst/>
          </a:prstGeom>
        </p:spPr>
        <p:txBody>
          <a:bodyPr wrap="none">
            <a:spAutoFit/>
          </a:bodyPr>
          <a:lstStyle/>
          <a:p>
            <a:r>
              <a:rPr lang="en-US" sz="3200" b="1" dirty="0" smtClean="0">
                <a:solidFill>
                  <a:srgbClr val="00B0F0"/>
                </a:solidFill>
                <a:latin typeface="Times New Roman" pitchFamily="18" charset="0"/>
                <a:cs typeface="Times New Roman" pitchFamily="18" charset="0"/>
              </a:rPr>
              <a:t>Pseudo forces { fictitious forces}</a:t>
            </a:r>
            <a:endParaRPr lang="en-US" sz="3200" dirty="0">
              <a:solidFill>
                <a:srgbClr val="00B0F0"/>
              </a:solidFill>
            </a:endParaRPr>
          </a:p>
        </p:txBody>
      </p:sp>
      <p:pic>
        <p:nvPicPr>
          <p:cNvPr id="8" name="Picture 2" descr="Centrifugal Force"/>
          <p:cNvPicPr>
            <a:picLocks noChangeAspect="1" noChangeArrowheads="1"/>
          </p:cNvPicPr>
          <p:nvPr/>
        </p:nvPicPr>
        <p:blipFill>
          <a:blip r:embed="rId2"/>
          <a:srcRect/>
          <a:stretch>
            <a:fillRect/>
          </a:stretch>
        </p:blipFill>
        <p:spPr bwMode="auto">
          <a:xfrm>
            <a:off x="8596842" y="2752857"/>
            <a:ext cx="2958561" cy="2257097"/>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Times New Roman" pitchFamily="18" charset="0"/>
                <a:cs typeface="Times New Roman" pitchFamily="18" charset="0"/>
              </a:rPr>
              <a:t>Coriolis</a:t>
            </a:r>
            <a:r>
              <a:rPr lang="en-US" b="1" dirty="0" smtClean="0"/>
              <a:t> Force</a:t>
            </a:r>
            <a:endParaRPr lang="en-US" b="1" dirty="0"/>
          </a:p>
        </p:txBody>
      </p:sp>
      <p:sp>
        <p:nvSpPr>
          <p:cNvPr id="20481" name="Rectangle 1"/>
          <p:cNvSpPr>
            <a:spLocks noChangeArrowheads="1"/>
          </p:cNvSpPr>
          <p:nvPr/>
        </p:nvSpPr>
        <p:spPr bwMode="auto">
          <a:xfrm>
            <a:off x="614149" y="1528549"/>
            <a:ext cx="10890914"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Coriolis force is an inertial or fictitious force that acts on the object with velocity </a:t>
            </a:r>
            <a:r>
              <a:rPr kumimoji="0" lang="en-US" b="1" i="1" u="none" strike="noStrike" cap="none" normalizeH="0" baseline="0" dirty="0" smtClean="0">
                <a:ln>
                  <a:noFill/>
                </a:ln>
                <a:solidFill>
                  <a:schemeClr val="tx1"/>
                </a:solidFill>
                <a:effectLst/>
                <a:latin typeface="Times New Roman" pitchFamily="18" charset="0"/>
                <a:cs typeface="Times New Roman" pitchFamily="18" charset="0"/>
              </a:rPr>
              <a:t>V</a:t>
            </a:r>
            <a:r>
              <a:rPr kumimoji="0" lang="en-US" b="1" i="0" u="none" strike="noStrike" cap="none" normalizeH="0" baseline="0" dirty="0" smtClean="0">
                <a:ln>
                  <a:noFill/>
                </a:ln>
                <a:solidFill>
                  <a:schemeClr val="tx1"/>
                </a:solidFill>
                <a:effectLst/>
                <a:latin typeface="Times New Roman" pitchFamily="18" charset="0"/>
                <a:cs typeface="Times New Roman" pitchFamily="18" charset="0"/>
              </a:rPr>
              <a:t>⃗  that are in motion within the frame of reference. If the frame of reference has a clockwise rotation, then the force acts to the left of the object and if the frame of reference has an anti-clockwise rotation, the force acts to the right of the object </a:t>
            </a:r>
          </a:p>
        </p:txBody>
      </p:sp>
      <p:sp>
        <p:nvSpPr>
          <p:cNvPr id="8" name="Rectangle 7"/>
          <p:cNvSpPr/>
          <p:nvPr/>
        </p:nvSpPr>
        <p:spPr>
          <a:xfrm>
            <a:off x="491319" y="2492697"/>
            <a:ext cx="10781732" cy="3170099"/>
          </a:xfrm>
          <a:prstGeom prst="rect">
            <a:avLst/>
          </a:prstGeom>
        </p:spPr>
        <p:txBody>
          <a:bodyPr wrap="square">
            <a:spAutoFit/>
          </a:bodyPr>
          <a:lstStyle/>
          <a:p>
            <a:r>
              <a:rPr lang="en-US" sz="2000" i="1" dirty="0" smtClean="0">
                <a:solidFill>
                  <a:srgbClr val="FF0000"/>
                </a:solidFill>
                <a:latin typeface="Times New Roman" pitchFamily="18" charset="0"/>
                <a:cs typeface="Times New Roman" pitchFamily="18" charset="0"/>
              </a:rPr>
              <a:t>Coriolis effect and its causes</a:t>
            </a:r>
          </a:p>
          <a:p>
            <a:r>
              <a:rPr lang="en-US" sz="2000" dirty="0" smtClean="0">
                <a:latin typeface="Times New Roman" pitchFamily="18" charset="0"/>
                <a:cs typeface="Times New Roman" pitchFamily="18" charset="0"/>
              </a:rPr>
              <a:t>Coriolis effect is used to describe the Coriolis force experienced by the moving objects such that the force is acting perpendicular to the direction of motion and to the axis of rotation. The </a:t>
            </a:r>
            <a:r>
              <a:rPr lang="en-US" sz="2000" dirty="0" smtClean="0">
                <a:latin typeface="Times New Roman" pitchFamily="18" charset="0"/>
                <a:cs typeface="Times New Roman" pitchFamily="18" charset="0"/>
                <a:hlinkClick r:id="rId2"/>
              </a:rPr>
              <a:t>earth’s rotation</a:t>
            </a:r>
            <a:r>
              <a:rPr lang="en-US" sz="2000" dirty="0" smtClean="0">
                <a:latin typeface="Times New Roman" pitchFamily="18" charset="0"/>
                <a:cs typeface="Times New Roman" pitchFamily="18" charset="0"/>
              </a:rPr>
              <a:t> is the main cause for Coriolis effect as the earth rotates faster at the equator and near the poles the rotation is sluggish. This is because the rate of change in the diameter of the earth’s latitude increases near the poles.</a:t>
            </a:r>
          </a:p>
          <a:p>
            <a:r>
              <a:rPr lang="en-US" sz="2000" dirty="0" smtClean="0">
                <a:latin typeface="Times New Roman" pitchFamily="18" charset="0"/>
                <a:cs typeface="Times New Roman" pitchFamily="18" charset="0"/>
              </a:rPr>
              <a:t>The air currents in the Northern hemisphere bend to the right making the objects deflect to the right whereas in the Southern hemisphere the air currents bend to the left making the objects deflect to the left. The Coriolis effect is noticed only for the motions occurring at large-scale such as movement of air and water in the ocean. Example of Coriolis effect is change in weather patterns</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Coriolis</a:t>
            </a:r>
            <a:r>
              <a:rPr lang="en-US" b="1" dirty="0" smtClean="0"/>
              <a:t> Force</a:t>
            </a:r>
            <a:endParaRPr lang="en-US" b="1" dirty="0"/>
          </a:p>
        </p:txBody>
      </p:sp>
      <p:sp>
        <p:nvSpPr>
          <p:cNvPr id="5" name="Rectangle 3"/>
          <p:cNvSpPr>
            <a:spLocks noGrp="1" noChangeArrowheads="1"/>
          </p:cNvSpPr>
          <p:nvPr>
            <p:ph sz="quarter" idx="1"/>
          </p:nvPr>
        </p:nvSpPr>
        <p:spPr/>
        <p:txBody>
          <a:bodyPr>
            <a:normAutofit/>
          </a:bodyPr>
          <a:lstStyle/>
          <a:p>
            <a:pPr algn="just"/>
            <a:r>
              <a:rPr lang="en-US" sz="2000" b="1" dirty="0" smtClean="0">
                <a:latin typeface="Times New Roman" pitchFamily="18" charset="0"/>
                <a:cs typeface="Times New Roman" pitchFamily="18" charset="0"/>
              </a:rPr>
              <a:t>Coriolis force</a:t>
            </a:r>
            <a:r>
              <a:rPr lang="en-US" sz="2000" dirty="0" smtClean="0">
                <a:latin typeface="Times New Roman" pitchFamily="18" charset="0"/>
                <a:cs typeface="Times New Roman" pitchFamily="18" charset="0"/>
              </a:rPr>
              <a:t> is an inertial or fictitious force that acts on objects that are in motion within a frame of reference that rotates with respect to an inertial frame. </a:t>
            </a:r>
          </a:p>
          <a:p>
            <a:pPr algn="just"/>
            <a:r>
              <a:rPr lang="en-US" sz="2000" dirty="0" smtClean="0">
                <a:latin typeface="Times New Roman" pitchFamily="18" charset="0"/>
                <a:cs typeface="Times New Roman" pitchFamily="18" charset="0"/>
              </a:rPr>
              <a:t>In a reference frame with clockwise rotation, the force acts to the left of the motion of the object.</a:t>
            </a:r>
          </a:p>
          <a:p>
            <a:pPr algn="just"/>
            <a:r>
              <a:rPr lang="en-US" sz="2000" dirty="0" smtClean="0">
                <a:latin typeface="Times New Roman" pitchFamily="18" charset="0"/>
                <a:cs typeface="Times New Roman" pitchFamily="18" charset="0"/>
              </a:rPr>
              <a:t> In one with anticlockwise (or counterclockwise) rotation, the force acts to the right. </a:t>
            </a:r>
          </a:p>
          <a:p>
            <a:pPr algn="just"/>
            <a:r>
              <a:rPr lang="en-US" sz="2000" dirty="0" smtClean="0">
                <a:latin typeface="Times New Roman" pitchFamily="18" charset="0"/>
                <a:cs typeface="Times New Roman" pitchFamily="18" charset="0"/>
              </a:rPr>
              <a:t>Deflection of an object due to the Coriolis force is called the </a:t>
            </a:r>
            <a:r>
              <a:rPr lang="en-US" sz="2000" b="1" dirty="0" smtClean="0">
                <a:latin typeface="Times New Roman" pitchFamily="18" charset="0"/>
                <a:cs typeface="Times New Roman" pitchFamily="18" charset="0"/>
              </a:rPr>
              <a:t>Coriolis effect</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Coriolis effect is used to describe the Coriolis force experienced by the moving objects such that the force is acting perpendicular to the direction of motion and to the axis of rotation. </a:t>
            </a:r>
          </a:p>
          <a:p>
            <a:r>
              <a:rPr lang="en-US" sz="2000" dirty="0" smtClean="0">
                <a:latin typeface="Times New Roman" pitchFamily="18" charset="0"/>
                <a:cs typeface="Times New Roman" pitchFamily="18" charset="0"/>
              </a:rPr>
              <a:t>The earth’s rotation is the main cause for Coriolis effect as the earth rotates faster at the equator and near the poles the rotation is sluggish. This is because the rate of change in the diameter of the earth’s latitude increases near the poles</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lgn="just"/>
            <a:endParaRPr lang="en-IN" sz="2000" b="1" u="sng" dirty="0">
              <a:latin typeface="Times New Roman" pitchFamily="18" charset="0"/>
              <a:cs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Coriolis</a:t>
            </a:r>
            <a:r>
              <a:rPr lang="en-US" b="1" dirty="0" smtClean="0"/>
              <a:t> Force</a:t>
            </a:r>
            <a:endParaRPr lang="en-US" b="1" dirty="0"/>
          </a:p>
        </p:txBody>
      </p:sp>
      <p:sp>
        <p:nvSpPr>
          <p:cNvPr id="5" name="Footer Placeholder 3"/>
          <p:cNvSpPr>
            <a:spLocks noGrp="1"/>
          </p:cNvSpPr>
          <p:nvPr>
            <p:ph type="ftr" sz="quarter" idx="3"/>
          </p:nvPr>
        </p:nvSpPr>
        <p:spPr>
          <a:xfrm>
            <a:off x="641445" y="6356350"/>
            <a:ext cx="9799092" cy="365760"/>
          </a:xfrm>
        </p:spPr>
        <p:txBody>
          <a:bodyPr/>
          <a:lstStyle/>
          <a:p>
            <a:r>
              <a:rPr lang="en-IN" dirty="0" smtClean="0"/>
              <a:t>Medi-Caps University, Indore</a:t>
            </a:r>
            <a:endParaRPr lang="en-US" dirty="0"/>
          </a:p>
        </p:txBody>
      </p:sp>
      <p:sp>
        <p:nvSpPr>
          <p:cNvPr id="6" name="Rectangle 5"/>
          <p:cNvSpPr/>
          <p:nvPr/>
        </p:nvSpPr>
        <p:spPr>
          <a:xfrm>
            <a:off x="928253" y="1457375"/>
            <a:ext cx="9906001" cy="1477328"/>
          </a:xfrm>
          <a:prstGeom prst="rect">
            <a:avLst/>
          </a:prstGeom>
        </p:spPr>
        <p:txBody>
          <a:bodyPr wrap="square">
            <a:spAutoFit/>
          </a:bodyPr>
          <a:lstStyle/>
          <a:p>
            <a:pPr algn="just"/>
            <a:r>
              <a:rPr lang="en-US" dirty="0" smtClean="0">
                <a:latin typeface="Times New Roman" pitchFamily="18" charset="0"/>
                <a:cs typeface="Times New Roman" pitchFamily="18" charset="0"/>
              </a:rPr>
              <a:t>The air currents in the Northern hemisphere bend to the right making the objects deflect to the right whereas in the Southern hemisphere the air currents bend to the left making the objects deflect to the left. The Coriolis effect is noticed only for the motions occurring at large-scale such as movement of air and water in the ocean. </a:t>
            </a:r>
          </a:p>
          <a:p>
            <a:r>
              <a:rPr lang="en-US" b="1" dirty="0" smtClean="0">
                <a:latin typeface="Times New Roman" pitchFamily="18" charset="0"/>
                <a:cs typeface="Times New Roman" pitchFamily="18" charset="0"/>
              </a:rPr>
              <a:t>Example :</a:t>
            </a:r>
            <a:r>
              <a:rPr lang="en-US" dirty="0" smtClean="0">
                <a:latin typeface="Times New Roman" pitchFamily="18" charset="0"/>
                <a:cs typeface="Times New Roman" pitchFamily="18" charset="0"/>
              </a:rPr>
              <a:t>change in weather patterns</a:t>
            </a:r>
            <a:endParaRPr lang="en-US" dirty="0"/>
          </a:p>
        </p:txBody>
      </p:sp>
      <p:pic>
        <p:nvPicPr>
          <p:cNvPr id="7" name="Picture 2" descr="6th climate change"/>
          <p:cNvPicPr>
            <a:picLocks noChangeAspect="1" noChangeArrowheads="1"/>
          </p:cNvPicPr>
          <p:nvPr/>
        </p:nvPicPr>
        <p:blipFill>
          <a:blip r:embed="rId2"/>
          <a:srcRect/>
          <a:stretch>
            <a:fillRect/>
          </a:stretch>
        </p:blipFill>
        <p:spPr bwMode="auto">
          <a:xfrm>
            <a:off x="2479531" y="3544887"/>
            <a:ext cx="3686175" cy="2724150"/>
          </a:xfrm>
          <a:prstGeom prst="rect">
            <a:avLst/>
          </a:prstGeom>
          <a:noFill/>
        </p:spPr>
      </p:pic>
      <p:pic>
        <p:nvPicPr>
          <p:cNvPr id="8" name="Picture 2" descr="Why is the Coriolis force working in East-West direction on Earth?  North-South is easy to understand intuitively, but how could I explain it  visually to students without having to resort to the"/>
          <p:cNvPicPr>
            <a:picLocks noChangeAspect="1" noChangeArrowheads="1"/>
          </p:cNvPicPr>
          <p:nvPr/>
        </p:nvPicPr>
        <p:blipFill>
          <a:blip r:embed="rId3"/>
          <a:srcRect/>
          <a:stretch>
            <a:fillRect/>
          </a:stretch>
        </p:blipFill>
        <p:spPr bwMode="auto">
          <a:xfrm>
            <a:off x="7484630" y="3020291"/>
            <a:ext cx="3333750" cy="2798618"/>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Coriolis</a:t>
            </a:r>
            <a:r>
              <a:rPr lang="en-US" dirty="0" smtClean="0"/>
              <a:t> </a:t>
            </a:r>
            <a:r>
              <a:rPr lang="en-US" b="1" dirty="0" smtClean="0"/>
              <a:t>Force</a:t>
            </a:r>
            <a:endParaRPr lang="en-US" b="1" dirty="0"/>
          </a:p>
        </p:txBody>
      </p:sp>
      <p:pic>
        <p:nvPicPr>
          <p:cNvPr id="5" name="Picture 2"/>
          <p:cNvPicPr>
            <a:picLocks noGrp="1" noChangeAspect="1" noChangeArrowheads="1"/>
          </p:cNvPicPr>
          <p:nvPr>
            <p:ph sz="quarter" idx="1"/>
          </p:nvPr>
        </p:nvPicPr>
        <p:blipFill>
          <a:blip r:embed="rId2"/>
          <a:srcRect t="33113"/>
          <a:stretch>
            <a:fillRect/>
          </a:stretch>
        </p:blipFill>
        <p:spPr bwMode="auto">
          <a:xfrm>
            <a:off x="928049" y="1219200"/>
            <a:ext cx="10645252" cy="493712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90114" name="Picture 2"/>
          <p:cNvPicPr>
            <a:picLocks noChangeAspect="1" noChangeArrowheads="1"/>
          </p:cNvPicPr>
          <p:nvPr/>
        </p:nvPicPr>
        <p:blipFill>
          <a:blip r:embed="rId2"/>
          <a:srcRect/>
          <a:stretch>
            <a:fillRect/>
          </a:stretch>
        </p:blipFill>
        <p:spPr bwMode="auto">
          <a:xfrm>
            <a:off x="1060450" y="0"/>
            <a:ext cx="9753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2"/>
          <p:cNvPicPr>
            <a:picLocks noGrp="1" noChangeAspect="1" noChangeArrowheads="1"/>
          </p:cNvPicPr>
          <p:nvPr>
            <p:ph sz="quarter" idx="1"/>
          </p:nvPr>
        </p:nvPicPr>
        <p:blipFill>
          <a:blip r:embed="rId2"/>
          <a:srcRect t="24975" b="35177"/>
          <a:stretch>
            <a:fillRect/>
          </a:stretch>
        </p:blipFill>
        <p:spPr bwMode="auto">
          <a:xfrm>
            <a:off x="1524000" y="1258628"/>
            <a:ext cx="9144000" cy="485826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09600" y="152400"/>
            <a:ext cx="8937353" cy="990600"/>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bg2">
                    <a:lumMod val="50000"/>
                  </a:schemeClr>
                </a:solidFill>
                <a:effectLst/>
                <a:uLnTx/>
                <a:uFillTx/>
                <a:latin typeface="Times New Roman" pitchFamily="18" charset="0"/>
                <a:ea typeface="+mj-ea"/>
                <a:cs typeface="Times New Roman" pitchFamily="18" charset="0"/>
              </a:rPr>
              <a:t>Coriolis force Derivation</a:t>
            </a:r>
            <a:endParaRPr kumimoji="0" lang="en-US" altLang="en-US" sz="3200" b="0" i="0" u="none" strike="noStrike" kern="1200" cap="none" spc="0" normalizeH="0" baseline="0" noProof="0" dirty="0">
              <a:ln>
                <a:noFill/>
              </a:ln>
              <a:solidFill>
                <a:srgbClr val="00B0F0"/>
              </a:solidFill>
              <a:effectLst/>
              <a:uLnTx/>
              <a:uFillTx/>
              <a:latin typeface="Times New Roman" panose="02020603050405020304" pitchFamily="18" charset="0"/>
              <a:ea typeface="+mj-ea"/>
              <a:cs typeface="Times New Roman" panose="02020603050405020304" pitchFamily="18" charset="0"/>
            </a:endParaRPr>
          </a:p>
        </p:txBody>
      </p:sp>
      <p:sp>
        <p:nvSpPr>
          <p:cNvPr id="6" name="Rectangle 3"/>
          <p:cNvSpPr txBox="1">
            <a:spLocks noChangeArrowheads="1"/>
          </p:cNvSpPr>
          <p:nvPr/>
        </p:nvSpPr>
        <p:spPr>
          <a:xfrm>
            <a:off x="568659" y="1194271"/>
            <a:ext cx="8612038" cy="5213350"/>
          </a:xfrm>
          <a:prstGeom prst="rect">
            <a:avLst/>
          </a:prstGeom>
        </p:spPr>
        <p:txBody>
          <a:bodyPr vert="horz">
            <a:normAutofit/>
          </a:bodyPr>
          <a:lstStyle/>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Consider </a:t>
            </a:r>
            <a:r>
              <a:rPr kumimoji="0" lang="en-IN" sz="21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S(</a:t>
            </a:r>
            <a:r>
              <a:rPr kumimoji="0" lang="en-IN" sz="2100" b="1" i="1"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x,y,z</a:t>
            </a:r>
            <a:r>
              <a:rPr kumimoji="0" lang="en-IN" sz="21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IN" sz="21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be inertial and</a:t>
            </a:r>
            <a:r>
              <a:rPr kumimoji="0" lang="en-IN" sz="2100" b="0"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21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S’(</a:t>
            </a:r>
            <a:r>
              <a:rPr kumimoji="0" lang="en-IN" sz="2100" b="1" i="1"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x’,y’,z</a:t>
            </a:r>
            <a:r>
              <a:rPr kumimoji="0" lang="en-IN" sz="21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be non inertial frame of </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reference rotating with uniform angular velocity      relative to S. </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Both frames of references have common origin ’O’ and axis of rotation of 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about S passes through this origin.</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Now, Consider a particle P whose position vector      same for both the frames,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but components along the three axes are different.</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If a particle is at rest with respect to S ,it will appears to be moving with linear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Velocity                 to an observer in S’</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endParaRPr kumimoji="0" lang="en-IN" sz="21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8" name="Picture 2" descr="Coriolis Force Derivation"/>
          <p:cNvPicPr>
            <a:picLocks noChangeAspect="1" noChangeArrowheads="1"/>
          </p:cNvPicPr>
          <p:nvPr/>
        </p:nvPicPr>
        <p:blipFill>
          <a:blip r:embed="rId2"/>
          <a:srcRect l="4947" t="18264" r="46026" b="5417"/>
          <a:stretch>
            <a:fillRect/>
          </a:stretch>
        </p:blipFill>
        <p:spPr bwMode="auto">
          <a:xfrm>
            <a:off x="9066362" y="1224951"/>
            <a:ext cx="2743200" cy="2533744"/>
          </a:xfrm>
          <a:prstGeom prst="rect">
            <a:avLst/>
          </a:prstGeom>
          <a:noFill/>
        </p:spPr>
      </p:pic>
      <p:sp>
        <p:nvSpPr>
          <p:cNvPr id="9"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926347" y="1500993"/>
            <a:ext cx="241540" cy="370937"/>
          </a:xfrm>
          <a:prstGeom prst="rect">
            <a:avLst/>
          </a:prstGeom>
          <a:noFill/>
        </p:spPr>
      </p:pic>
      <p:sp>
        <p:nvSpPr>
          <p:cNvPr id="11" name="Rectangle 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5"/>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012613" y="2631055"/>
            <a:ext cx="236538" cy="449263"/>
          </a:xfrm>
          <a:prstGeom prst="rect">
            <a:avLst/>
          </a:prstGeom>
          <a:noFill/>
        </p:spPr>
      </p:pic>
      <p:sp>
        <p:nvSpPr>
          <p:cNvPr id="13" name="Rectangle 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7"/>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733909" y="3959525"/>
            <a:ext cx="884238" cy="350838"/>
          </a:xfrm>
          <a:prstGeom prst="rect">
            <a:avLst/>
          </a:prstGeom>
          <a:noFill/>
        </p:spPr>
      </p:pic>
      <p:pic>
        <p:nvPicPr>
          <p:cNvPr id="15" name="Picture 1"/>
          <p:cNvPicPr>
            <a:picLocks noChangeAspect="1" noChangeArrowheads="1"/>
          </p:cNvPicPr>
          <p:nvPr/>
        </p:nvPicPr>
        <p:blipFill>
          <a:blip r:embed="rId6"/>
          <a:srcRect l="16421" t="41615" r="38065" b="36322"/>
          <a:stretch>
            <a:fillRect/>
          </a:stretch>
        </p:blipFill>
        <p:spPr bwMode="auto">
          <a:xfrm>
            <a:off x="655608" y="4356340"/>
            <a:ext cx="7479101" cy="1915063"/>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dirty="0"/>
          </a:p>
        </p:txBody>
      </p:sp>
      <p:sp>
        <p:nvSpPr>
          <p:cNvPr id="5" name="Rectangle 2"/>
          <p:cNvSpPr txBox="1">
            <a:spLocks noChangeArrowheads="1"/>
          </p:cNvSpPr>
          <p:nvPr/>
        </p:nvSpPr>
        <p:spPr>
          <a:xfrm>
            <a:off x="609600" y="152400"/>
            <a:ext cx="8937353" cy="990600"/>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bg2">
                    <a:lumMod val="50000"/>
                  </a:schemeClr>
                </a:solidFill>
                <a:effectLst/>
                <a:uLnTx/>
                <a:uFillTx/>
                <a:latin typeface="Times New Roman" pitchFamily="18" charset="0"/>
                <a:ea typeface="+mj-ea"/>
                <a:cs typeface="Times New Roman" pitchFamily="18" charset="0"/>
              </a:rPr>
              <a:t>Coriolis force Derivation</a:t>
            </a:r>
            <a:endParaRPr kumimoji="0" lang="en-US" altLang="en-US" sz="3200" b="0" i="0" u="none" strike="noStrike" kern="1200" cap="none" spc="0" normalizeH="0" baseline="0" noProof="0" dirty="0">
              <a:ln>
                <a:noFill/>
              </a:ln>
              <a:solidFill>
                <a:srgbClr val="00B0F0"/>
              </a:solidFill>
              <a:effectLst/>
              <a:uLnTx/>
              <a:uFillTx/>
              <a:latin typeface="Times New Roman" panose="02020603050405020304" pitchFamily="18" charset="0"/>
              <a:ea typeface="+mj-ea"/>
              <a:cs typeface="Times New Roman" panose="02020603050405020304" pitchFamily="18" charset="0"/>
            </a:endParaRPr>
          </a:p>
        </p:txBody>
      </p:sp>
      <p:pic>
        <p:nvPicPr>
          <p:cNvPr id="7" name="Picture 1"/>
          <p:cNvPicPr>
            <a:picLocks noChangeAspect="1" noChangeArrowheads="1"/>
          </p:cNvPicPr>
          <p:nvPr/>
        </p:nvPicPr>
        <p:blipFill>
          <a:blip r:embed="rId2"/>
          <a:srcRect l="16421" t="62350" r="38065" b="4442"/>
          <a:stretch>
            <a:fillRect/>
          </a:stretch>
        </p:blipFill>
        <p:spPr bwMode="auto">
          <a:xfrm>
            <a:off x="532319" y="1155941"/>
            <a:ext cx="8404648" cy="2732888"/>
          </a:xfrm>
          <a:prstGeom prst="rect">
            <a:avLst/>
          </a:prstGeom>
          <a:noFill/>
          <a:ln w="9525">
            <a:noFill/>
            <a:miter lim="800000"/>
            <a:headEnd/>
            <a:tailEnd/>
          </a:ln>
          <a:effectLst/>
        </p:spPr>
      </p:pic>
      <p:pic>
        <p:nvPicPr>
          <p:cNvPr id="8" name="Picture 2"/>
          <p:cNvPicPr>
            <a:picLocks noChangeAspect="1" noChangeArrowheads="1"/>
          </p:cNvPicPr>
          <p:nvPr/>
        </p:nvPicPr>
        <p:blipFill>
          <a:blip r:embed="rId3"/>
          <a:srcRect l="15849" t="21384" r="38231" b="53962"/>
          <a:stretch>
            <a:fillRect/>
          </a:stretch>
        </p:blipFill>
        <p:spPr bwMode="auto">
          <a:xfrm>
            <a:off x="301925" y="3804251"/>
            <a:ext cx="9092242" cy="235501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p>
        </p:txBody>
      </p:sp>
      <p:sp>
        <p:nvSpPr>
          <p:cNvPr id="5" name="Rectangle 2"/>
          <p:cNvSpPr txBox="1">
            <a:spLocks noChangeArrowheads="1"/>
          </p:cNvSpPr>
          <p:nvPr/>
        </p:nvSpPr>
        <p:spPr>
          <a:xfrm>
            <a:off x="609600" y="152400"/>
            <a:ext cx="8937353" cy="990600"/>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bg2">
                    <a:lumMod val="50000"/>
                  </a:schemeClr>
                </a:solidFill>
                <a:effectLst/>
                <a:uLnTx/>
                <a:uFillTx/>
                <a:latin typeface="Times New Roman" pitchFamily="18" charset="0"/>
                <a:ea typeface="+mj-ea"/>
                <a:cs typeface="Times New Roman" pitchFamily="18" charset="0"/>
              </a:rPr>
              <a:t>Coriolis force Derivation</a:t>
            </a:r>
            <a:endParaRPr kumimoji="0" lang="en-US" altLang="en-US" sz="3200" b="0" i="0" u="none" strike="noStrike" kern="1200" cap="none" spc="0" normalizeH="0" baseline="0" noProof="0" dirty="0">
              <a:ln>
                <a:noFill/>
              </a:ln>
              <a:solidFill>
                <a:srgbClr val="00B0F0"/>
              </a:solidFill>
              <a:effectLst/>
              <a:uLnTx/>
              <a:uFillTx/>
              <a:latin typeface="Times New Roman" panose="02020603050405020304" pitchFamily="18" charset="0"/>
              <a:ea typeface="+mj-ea"/>
              <a:cs typeface="Times New Roman" panose="02020603050405020304" pitchFamily="18" charset="0"/>
            </a:endParaRPr>
          </a:p>
        </p:txBody>
      </p:sp>
      <p:pic>
        <p:nvPicPr>
          <p:cNvPr id="7" name="Picture 2"/>
          <p:cNvPicPr>
            <a:picLocks noChangeAspect="1" noChangeArrowheads="1"/>
          </p:cNvPicPr>
          <p:nvPr/>
        </p:nvPicPr>
        <p:blipFill>
          <a:blip r:embed="rId2"/>
          <a:srcRect l="15849" t="46667" r="38231" b="5031"/>
          <a:stretch>
            <a:fillRect/>
          </a:stretch>
        </p:blipFill>
        <p:spPr bwMode="auto">
          <a:xfrm>
            <a:off x="707366" y="1207698"/>
            <a:ext cx="8833449" cy="3830129"/>
          </a:xfrm>
          <a:prstGeom prst="rect">
            <a:avLst/>
          </a:prstGeom>
          <a:noFill/>
          <a:ln w="9525">
            <a:noFill/>
            <a:miter lim="800000"/>
            <a:headEnd/>
            <a:tailEnd/>
          </a:ln>
          <a:effectLst/>
        </p:spPr>
      </p:pic>
      <p:pic>
        <p:nvPicPr>
          <p:cNvPr id="8" name="Picture 1"/>
          <p:cNvPicPr>
            <a:picLocks noChangeAspect="1" noChangeArrowheads="1"/>
          </p:cNvPicPr>
          <p:nvPr/>
        </p:nvPicPr>
        <p:blipFill>
          <a:blip r:embed="rId3"/>
          <a:srcRect l="14373" t="49889" r="41044" b="33564"/>
          <a:stretch>
            <a:fillRect/>
          </a:stretch>
        </p:blipFill>
        <p:spPr bwMode="auto">
          <a:xfrm>
            <a:off x="750498" y="4856672"/>
            <a:ext cx="8928339" cy="1509622"/>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ynamics in Earth's Atmosphere - ppt download"/>
          <p:cNvPicPr>
            <a:picLocks noChangeAspect="1" noChangeArrowheads="1"/>
          </p:cNvPicPr>
          <p:nvPr/>
        </p:nvPicPr>
        <p:blipFill>
          <a:blip r:embed="rId2"/>
          <a:srcRect/>
          <a:stretch>
            <a:fillRect/>
          </a:stretch>
        </p:blipFill>
        <p:spPr bwMode="auto">
          <a:xfrm>
            <a:off x="1392072" y="593002"/>
            <a:ext cx="8953832" cy="5889684"/>
          </a:xfrm>
          <a:prstGeom prst="rect">
            <a:avLst/>
          </a:prstGeom>
          <a:noFill/>
        </p:spPr>
      </p:pic>
      <p:sp>
        <p:nvSpPr>
          <p:cNvPr id="5" name="Title 4"/>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Cubic Crystal </a:t>
            </a:r>
            <a:endParaRPr lang="en-US" dirty="0"/>
          </a:p>
        </p:txBody>
      </p:sp>
      <p:sp>
        <p:nvSpPr>
          <p:cNvPr id="3" name="Content Placeholder 2"/>
          <p:cNvSpPr>
            <a:spLocks noGrp="1"/>
          </p:cNvSpPr>
          <p:nvPr>
            <p:ph sz="quarter" idx="1"/>
          </p:nvPr>
        </p:nvSpPr>
        <p:spPr/>
        <p:txBody>
          <a:bodyPr>
            <a:normAutofit fontScale="70000" lnSpcReduction="20000"/>
          </a:bodyPr>
          <a:lstStyle/>
          <a:p>
            <a:pPr lvl="0"/>
            <a:r>
              <a:rPr lang="en-US" b="1" dirty="0" smtClean="0">
                <a:latin typeface="Times New Roman" pitchFamily="18" charset="0"/>
                <a:cs typeface="Times New Roman" pitchFamily="18" charset="0"/>
              </a:rPr>
              <a:t>(iv)</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Packing factor</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Number of the atoms per unit cell=1</a:t>
            </a:r>
          </a:p>
          <a:p>
            <a:r>
              <a:rPr lang="en-US" dirty="0" smtClean="0">
                <a:latin typeface="Times New Roman" pitchFamily="18" charset="0"/>
                <a:cs typeface="Times New Roman" pitchFamily="18" charset="0"/>
              </a:rPr>
              <a:t>Volume of one atom v = 4/3 πr</a:t>
            </a:r>
            <a:r>
              <a:rPr lang="en-US" baseline="30000" dirty="0" smtClean="0">
                <a:latin typeface="Times New Roman" pitchFamily="18" charset="0"/>
                <a:cs typeface="Times New Roman" pitchFamily="18" charset="0"/>
              </a:rPr>
              <a:t>3</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Where r is the atomic radius</a:t>
            </a:r>
          </a:p>
          <a:p>
            <a:r>
              <a:rPr lang="en-US" dirty="0" smtClean="0">
                <a:latin typeface="Times New Roman" pitchFamily="18" charset="0"/>
                <a:cs typeface="Times New Roman" pitchFamily="18" charset="0"/>
              </a:rPr>
              <a:t>Side of the unit cell, a=2r</a:t>
            </a:r>
          </a:p>
          <a:p>
            <a:r>
              <a:rPr lang="en-US" dirty="0" smtClean="0">
                <a:latin typeface="Times New Roman" pitchFamily="18" charset="0"/>
                <a:cs typeface="Times New Roman" pitchFamily="18" charset="0"/>
              </a:rPr>
              <a:t>Atomic radius r=a/2</a:t>
            </a:r>
          </a:p>
          <a:p>
            <a:r>
              <a:rPr lang="en-US" dirty="0" smtClean="0">
                <a:latin typeface="Times New Roman" pitchFamily="18" charset="0"/>
                <a:cs typeface="Times New Roman" pitchFamily="18" charset="0"/>
              </a:rPr>
              <a:t>Total volume of the unit cell V=a</a:t>
            </a:r>
            <a:r>
              <a:rPr lang="en-US" baseline="30000" dirty="0" smtClean="0">
                <a:latin typeface="Times New Roman" pitchFamily="18" charset="0"/>
                <a:cs typeface="Times New Roman" pitchFamily="18" charset="0"/>
              </a:rPr>
              <a:t>3</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We know the packing factor= v/V</a:t>
            </a:r>
          </a:p>
          <a:p>
            <a:r>
              <a:rPr lang="en-US" dirty="0" smtClean="0">
                <a:latin typeface="Times New Roman" pitchFamily="18" charset="0"/>
                <a:cs typeface="Times New Roman" pitchFamily="18" charset="0"/>
              </a:rPr>
              <a:t>Substituting for v and V, we have</a:t>
            </a:r>
          </a:p>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Substituting a=2r , we get</a:t>
            </a:r>
          </a:p>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Thus 52% of the volume of the simple cubic unit cell is occupied by atoms and the remaining 48% of the volume of the unit cell is Vacant.</a:t>
            </a:r>
          </a:p>
          <a:p>
            <a:endParaRPr lang="en-US" dirty="0">
              <a:latin typeface="Times New Roman" pitchFamily="18" charset="0"/>
              <a:cs typeface="Times New Roman" pitchFamily="18" charset="0"/>
            </a:endParaRPr>
          </a:p>
        </p:txBody>
      </p:sp>
      <p:pic>
        <p:nvPicPr>
          <p:cNvPr id="132099" name="Picture 3"/>
          <p:cNvPicPr>
            <a:picLocks noChangeAspect="1" noChangeArrowheads="1"/>
          </p:cNvPicPr>
          <p:nvPr/>
        </p:nvPicPr>
        <p:blipFill>
          <a:blip r:embed="rId2"/>
          <a:srcRect/>
          <a:stretch>
            <a:fillRect/>
          </a:stretch>
        </p:blipFill>
        <p:spPr bwMode="auto">
          <a:xfrm>
            <a:off x="4191000" y="3505200"/>
            <a:ext cx="1600200" cy="838200"/>
          </a:xfrm>
          <a:prstGeom prst="rect">
            <a:avLst/>
          </a:prstGeom>
          <a:noFill/>
          <a:ln w="9525">
            <a:noFill/>
            <a:miter lim="800000"/>
            <a:headEnd/>
            <a:tailEnd/>
          </a:ln>
          <a:effectLst/>
        </p:spPr>
      </p:pic>
      <p:pic>
        <p:nvPicPr>
          <p:cNvPr id="132100" name="Picture 4"/>
          <p:cNvPicPr>
            <a:picLocks noChangeAspect="1" noChangeArrowheads="1"/>
          </p:cNvPicPr>
          <p:nvPr/>
        </p:nvPicPr>
        <p:blipFill>
          <a:blip r:embed="rId3">
            <a:lum bright="-31000"/>
          </a:blip>
          <a:srcRect/>
          <a:stretch>
            <a:fillRect/>
          </a:stretch>
        </p:blipFill>
        <p:spPr bwMode="auto">
          <a:xfrm>
            <a:off x="3873500" y="4449763"/>
            <a:ext cx="4343400" cy="1057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2.	BCC </a:t>
            </a:r>
            <a:endParaRPr lang="en-US" dirty="0"/>
          </a:p>
        </p:txBody>
      </p:sp>
      <p:sp>
        <p:nvSpPr>
          <p:cNvPr id="71681" name="Rectangle 1"/>
          <p:cNvSpPr>
            <a:spLocks noChangeArrowheads="1"/>
          </p:cNvSpPr>
          <p:nvPr/>
        </p:nvSpPr>
        <p:spPr bwMode="auto">
          <a:xfrm>
            <a:off x="660400" y="1511300"/>
            <a:ext cx="10883900"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In body centered cubic structure, the unit cell has one atom at each corner of the cube and one at body center of the cube. Figure 3.8 shows the arrangement of the atoms in a bcc cell.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sz="2000" b="1"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i</a:t>
            </a: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Number of atoms per unit cell</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In a body centered crystal structure, the atoms touch along the diagonal of the body. Each and every corner atoms are shared by eight adjacent unit cells. Therefore, the total number of atoms contributed by the corner atoms is 1/8 x 8 =1 atom.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One full atom at the center of the unit cell = 1 atom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Therefore, total number of atoms present in the bcc unit cell = 1+1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 2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atoms.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(ii)</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Coordination Number</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coordination number of the body centered cubic unit cell is calculated as follows.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Let us consider a body-centered atom. The nearest neighbor for a bcc atom is corner atom. A body centered atom is surrounded by 8 corner atoms. Therefore, the coordination number of a bcc unit cell is 8.</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extLst>
      <p:ext uri="{BB962C8B-B14F-4D97-AF65-F5344CB8AC3E}">
        <p14:creationId xmlns:p14="http://schemas.microsoft.com/office/powerpoint/2010/main" xmlns="" val="5450606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BCC</a:t>
            </a:r>
            <a:endParaRPr lang="en-US" dirty="0"/>
          </a:p>
        </p:txBody>
      </p:sp>
      <p:pic>
        <p:nvPicPr>
          <p:cNvPr id="133122" name="Picture 2"/>
          <p:cNvPicPr>
            <a:picLocks noGrp="1" noChangeAspect="1" noChangeArrowheads="1"/>
          </p:cNvPicPr>
          <p:nvPr>
            <p:ph sz="quarter" idx="1"/>
          </p:nvPr>
        </p:nvPicPr>
        <p:blipFill>
          <a:blip r:embed="rId2"/>
          <a:srcRect/>
          <a:stretch>
            <a:fillRect/>
          </a:stretch>
        </p:blipFill>
        <p:spPr bwMode="auto">
          <a:xfrm>
            <a:off x="330200" y="1371600"/>
            <a:ext cx="5689704" cy="4953000"/>
          </a:xfrm>
          <a:prstGeom prst="rect">
            <a:avLst/>
          </a:prstGeom>
          <a:noFill/>
          <a:ln w="9525">
            <a:noFill/>
            <a:miter lim="800000"/>
            <a:headEnd/>
            <a:tailEnd/>
          </a:ln>
          <a:effectLst/>
        </p:spPr>
      </p:pic>
      <p:pic>
        <p:nvPicPr>
          <p:cNvPr id="133123" name="Picture 3"/>
          <p:cNvPicPr>
            <a:picLocks noChangeAspect="1" noChangeArrowheads="1"/>
          </p:cNvPicPr>
          <p:nvPr/>
        </p:nvPicPr>
        <p:blipFill>
          <a:blip r:embed="rId3"/>
          <a:srcRect/>
          <a:stretch>
            <a:fillRect/>
          </a:stretch>
        </p:blipFill>
        <p:spPr bwMode="auto">
          <a:xfrm>
            <a:off x="6197600" y="177800"/>
            <a:ext cx="5262563"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BCC</a:t>
            </a:r>
            <a:endParaRPr lang="en-US" dirty="0"/>
          </a:p>
        </p:txBody>
      </p:sp>
      <p:sp>
        <p:nvSpPr>
          <p:cNvPr id="4" name="Footer Placeholder 3"/>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5" name="Picture 2"/>
          <p:cNvPicPr>
            <a:picLocks noGrp="1" noChangeAspect="1" noChangeArrowheads="1"/>
          </p:cNvPicPr>
          <p:nvPr>
            <p:ph sz="quarter" idx="1"/>
          </p:nvPr>
        </p:nvPicPr>
        <p:blipFill>
          <a:blip r:embed="rId2"/>
          <a:srcRect/>
          <a:stretch>
            <a:fillRect/>
          </a:stretch>
        </p:blipFill>
        <p:spPr bwMode="auto">
          <a:xfrm>
            <a:off x="2358289" y="1219200"/>
            <a:ext cx="7475421" cy="4937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FCC </a:t>
            </a:r>
            <a:endParaRPr lang="en-US" dirty="0"/>
          </a:p>
        </p:txBody>
      </p:sp>
      <p:sp>
        <p:nvSpPr>
          <p:cNvPr id="3" name="Content Placeholder 2"/>
          <p:cNvSpPr>
            <a:spLocks noGrp="1"/>
          </p:cNvSpPr>
          <p:nvPr>
            <p:ph sz="quarter" idx="1"/>
          </p:nvPr>
        </p:nvSpPr>
        <p:spPr/>
        <p:txBody>
          <a:bodyPr/>
          <a:lstStyle/>
          <a:p>
            <a:endParaRPr lang="en-US" dirty="0"/>
          </a:p>
        </p:txBody>
      </p:sp>
      <p:pic>
        <p:nvPicPr>
          <p:cNvPr id="135170" name="Picture 2"/>
          <p:cNvPicPr>
            <a:picLocks noChangeAspect="1" noChangeArrowheads="1"/>
          </p:cNvPicPr>
          <p:nvPr/>
        </p:nvPicPr>
        <p:blipFill>
          <a:blip r:embed="rId2"/>
          <a:srcRect l="-7429" t="66285"/>
          <a:stretch>
            <a:fillRect/>
          </a:stretch>
        </p:blipFill>
        <p:spPr bwMode="auto">
          <a:xfrm>
            <a:off x="0" y="2197100"/>
            <a:ext cx="7924800" cy="3746500"/>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6487" t="13766" r="31132" b="45725"/>
          <a:stretch>
            <a:fillRect/>
          </a:stretch>
        </p:blipFill>
        <p:spPr bwMode="auto">
          <a:xfrm>
            <a:off x="7848600" y="1701800"/>
            <a:ext cx="3759200" cy="2527300"/>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t="3168" r="3656" b="86641"/>
          <a:stretch>
            <a:fillRect/>
          </a:stretch>
        </p:blipFill>
        <p:spPr bwMode="auto">
          <a:xfrm>
            <a:off x="736600" y="1308100"/>
            <a:ext cx="6756400" cy="96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91138" name="Picture 2"/>
          <p:cNvPicPr>
            <a:picLocks noChangeAspect="1" noChangeArrowheads="1"/>
          </p:cNvPicPr>
          <p:nvPr/>
        </p:nvPicPr>
        <p:blipFill>
          <a:blip r:embed="rId2"/>
          <a:srcRect t="10469" r="1041" b="24531"/>
          <a:stretch>
            <a:fillRect/>
          </a:stretch>
        </p:blipFill>
        <p:spPr bwMode="auto">
          <a:xfrm>
            <a:off x="1219200" y="0"/>
            <a:ext cx="904875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37218" name="Picture 2"/>
          <p:cNvPicPr>
            <a:picLocks noChangeAspect="1" noChangeArrowheads="1"/>
          </p:cNvPicPr>
          <p:nvPr/>
        </p:nvPicPr>
        <p:blipFill>
          <a:blip r:embed="rId2"/>
          <a:srcRect/>
          <a:stretch>
            <a:fillRect/>
          </a:stretch>
        </p:blipFill>
        <p:spPr bwMode="auto">
          <a:xfrm>
            <a:off x="1333501" y="328613"/>
            <a:ext cx="9831388" cy="6048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6194" name="Picture 2"/>
          <p:cNvPicPr>
            <a:picLocks noChangeAspect="1" noChangeArrowheads="1"/>
          </p:cNvPicPr>
          <p:nvPr/>
        </p:nvPicPr>
        <p:blipFill>
          <a:blip r:embed="rId2"/>
          <a:srcRect/>
          <a:stretch>
            <a:fillRect/>
          </a:stretch>
        </p:blipFill>
        <p:spPr bwMode="auto">
          <a:xfrm>
            <a:off x="1381125" y="414338"/>
            <a:ext cx="9429750" cy="6029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FCC</a:t>
            </a:r>
            <a:endParaRPr lang="en-US" dirty="0"/>
          </a:p>
        </p:txBody>
      </p:sp>
      <p:sp>
        <p:nvSpPr>
          <p:cNvPr id="3" name="Content Placeholder 2"/>
          <p:cNvSpPr>
            <a:spLocks noGrp="1"/>
          </p:cNvSpPr>
          <p:nvPr>
            <p:ph sz="quarter" idx="1"/>
          </p:nvPr>
        </p:nvSpPr>
        <p:spPr/>
        <p:txBody>
          <a:bodyPr/>
          <a:lstStyle/>
          <a:p>
            <a:endParaRPr lang="en-US"/>
          </a:p>
        </p:txBody>
      </p:sp>
      <p:pic>
        <p:nvPicPr>
          <p:cNvPr id="138242" name="Picture 2"/>
          <p:cNvPicPr>
            <a:picLocks noChangeAspect="1" noChangeArrowheads="1"/>
          </p:cNvPicPr>
          <p:nvPr/>
        </p:nvPicPr>
        <p:blipFill>
          <a:blip r:embed="rId2"/>
          <a:srcRect/>
          <a:stretch>
            <a:fillRect/>
          </a:stretch>
        </p:blipFill>
        <p:spPr bwMode="auto">
          <a:xfrm>
            <a:off x="1524000" y="1627188"/>
            <a:ext cx="7924800" cy="3781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a:bodyPr>
          <a:lstStyle/>
          <a:p>
            <a:r>
              <a:rPr lang="en-US" b="1" dirty="0" smtClean="0">
                <a:latin typeface="Times New Roman" pitchFamily="18" charset="0"/>
                <a:cs typeface="Times New Roman" pitchFamily="18" charset="0"/>
              </a:rPr>
              <a:t>Lattice</a:t>
            </a:r>
            <a:r>
              <a:rPr lang="en-US" dirty="0" smtClean="0">
                <a:latin typeface="Times New Roman" pitchFamily="18" charset="0"/>
                <a:cs typeface="Times New Roman" pitchFamily="18" charset="0"/>
              </a:rPr>
              <a:t> is defined as an array of points which are imaginarily kept to represent the position of atoms in the crystal that every lattice point has got the same environment as that o the other and hence one lattice point cannot be distinguished from the other lattice point. </a:t>
            </a:r>
          </a:p>
          <a:p>
            <a:r>
              <a:rPr lang="en-US" b="1" dirty="0" smtClean="0">
                <a:latin typeface="Times New Roman" pitchFamily="18" charset="0"/>
                <a:cs typeface="Times New Roman" pitchFamily="18" charset="0"/>
              </a:rPr>
              <a:t>Space Lattice or Crystal Lattice</a:t>
            </a:r>
            <a:r>
              <a:rPr lang="en-US" dirty="0" smtClean="0">
                <a:latin typeface="Times New Roman" pitchFamily="18" charset="0"/>
                <a:cs typeface="Times New Roman" pitchFamily="18" charset="0"/>
              </a:rPr>
              <a:t> is a three dimensional collection of points in space. The environment about any particular point is in everyway the same.</a:t>
            </a:r>
          </a:p>
          <a:p>
            <a:r>
              <a:rPr lang="en-US" dirty="0" smtClean="0">
                <a:latin typeface="Times New Roman" pitchFamily="18" charset="0"/>
                <a:cs typeface="Times New Roman" pitchFamily="18" charset="0"/>
              </a:rPr>
              <a:t>The regular pattern of points which describe the three dimensional arrangement of particles in a crystal structure is called the Crystal Lattice or Space lattice.</a:t>
            </a:r>
          </a:p>
          <a:p>
            <a:r>
              <a:rPr lang="en-US" dirty="0" smtClean="0">
                <a:latin typeface="Times New Roman" pitchFamily="18" charset="0"/>
                <a:cs typeface="Times New Roman" pitchFamily="18" charset="0"/>
              </a:rPr>
              <a:t>Basis is formed by associating with every lattice point a </a:t>
            </a:r>
            <a:r>
              <a:rPr lang="en-US" dirty="0" err="1" smtClean="0">
                <a:latin typeface="Times New Roman" pitchFamily="18" charset="0"/>
                <a:cs typeface="Times New Roman" pitchFamily="18" charset="0"/>
              </a:rPr>
              <a:t>uint</a:t>
            </a:r>
            <a:r>
              <a:rPr lang="en-US" dirty="0" smtClean="0">
                <a:latin typeface="Times New Roman" pitchFamily="18" charset="0"/>
                <a:cs typeface="Times New Roman" pitchFamily="18" charset="0"/>
              </a:rPr>
              <a:t> of assembly of atoms or molecules identical in composition. This unit assembly is called </a:t>
            </a:r>
            <a:r>
              <a:rPr lang="en-US" b="1" dirty="0" smtClean="0">
                <a:latin typeface="Times New Roman" pitchFamily="18" charset="0"/>
                <a:cs typeface="Times New Roman" pitchFamily="18" charset="0"/>
              </a:rPr>
              <a:t>Basis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Crystal Structure</a:t>
            </a:r>
            <a:r>
              <a:rPr lang="en-US" dirty="0" smtClean="0">
                <a:latin typeface="Times New Roman" pitchFamily="18" charset="0"/>
                <a:cs typeface="Times New Roman" pitchFamily="18" charset="0"/>
              </a:rPr>
              <a:t> is formed by the addition of a basis to every lattice point.</a:t>
            </a:r>
          </a:p>
          <a:p>
            <a:endParaRPr lang="en-US" dirty="0">
              <a:latin typeface="Times New Roman" pitchFamily="18" charset="0"/>
              <a:cs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dirty="0" smtClean="0">
                <a:latin typeface="Times New Roman" pitchFamily="18" charset="0"/>
                <a:cs typeface="Times New Roman" pitchFamily="18" charset="0"/>
              </a:rPr>
              <a:t>A crystal lattice may be considered as an aggregate of a set of parallel </a:t>
            </a:r>
            <a:r>
              <a:rPr lang="en-US" dirty="0" err="1" smtClean="0">
                <a:latin typeface="Times New Roman" pitchFamily="18" charset="0"/>
                <a:cs typeface="Times New Roman" pitchFamily="18" charset="0"/>
              </a:rPr>
              <a:t>equi</a:t>
            </a:r>
            <a:r>
              <a:rPr lang="en-US" dirty="0" smtClean="0">
                <a:latin typeface="Times New Roman" pitchFamily="18" charset="0"/>
                <a:cs typeface="Times New Roman" pitchFamily="18" charset="0"/>
              </a:rPr>
              <a:t>-distant planes of high density of lattices points, Hence lattice planes are also called Cleavage Points. </a:t>
            </a:r>
          </a:p>
          <a:p>
            <a:r>
              <a:rPr lang="en-US" dirty="0" smtClean="0">
                <a:latin typeface="Times New Roman" pitchFamily="18" charset="0"/>
                <a:cs typeface="Times New Roman" pitchFamily="18" charset="0"/>
              </a:rPr>
              <a:t>The lattice planes can be chosen in a different number of ways, for example (a), (b), (c), and (d) as shown in the figure.</a:t>
            </a:r>
          </a:p>
          <a:p>
            <a:pPr>
              <a:buNone/>
            </a:pPr>
            <a:r>
              <a:rPr lang="en-US" dirty="0" smtClean="0">
                <a:latin typeface="Times New Roman" pitchFamily="18" charset="0"/>
                <a:cs typeface="Times New Roman" pitchFamily="18" charset="0"/>
              </a:rPr>
              <a:t> </a:t>
            </a:r>
          </a:p>
          <a:p>
            <a:pPr>
              <a:buNone/>
            </a:pPr>
            <a:r>
              <a:rPr lang="en-US" dirty="0" smtClean="0"/>
              <a:t/>
            </a:r>
            <a:br>
              <a:rPr lang="en-US" dirty="0" smtClean="0"/>
            </a:br>
            <a:endParaRPr lang="en-US" dirty="0" smtClean="0"/>
          </a:p>
          <a:p>
            <a:pPr>
              <a:buNone/>
            </a:pPr>
            <a:endParaRPr lang="en-US" dirty="0">
              <a:latin typeface="Times New Roman" pitchFamily="18" charset="0"/>
              <a:cs typeface="Times New Roman" pitchFamily="18" charset="0"/>
            </a:endParaRPr>
          </a:p>
        </p:txBody>
      </p:sp>
      <p:sp>
        <p:nvSpPr>
          <p:cNvPr id="1025" name="Rectangle 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indices.</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t>
            </a:r>
            <a:r>
              <a:rPr kumimoji="0" lang="en-US" sz="35100" b="0" i="0" u="none" strike="noStrike" cap="none" normalizeH="0" baseline="0" smtClean="0">
                <a:ln>
                  <a:noFill/>
                </a:ln>
                <a:solidFill>
                  <a:schemeClr val="tx1"/>
                </a:solidFill>
                <a:effectLst/>
                <a:latin typeface="Arial" pitchFamily="34" charset="0"/>
                <a:cs typeface="Arial" pitchFamily="34" charset="0"/>
              </a:rPr>
              <a:t/>
            </a:r>
            <a:br>
              <a:rPr kumimoji="0" lang="en-US" sz="351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
            </a:r>
            <a:br>
              <a:rPr kumimoji="0" lang="en-US" sz="1400" b="0" i="0" u="none" strike="noStrike" cap="none" normalizeH="0" baseline="0" smtClean="0">
                <a:ln>
                  <a:noFill/>
                </a:ln>
                <a:solidFill>
                  <a:schemeClr val="tx1"/>
                </a:solidFill>
                <a:effectLst/>
                <a:latin typeface="Times New Roman" pitchFamily="18" charset="0"/>
                <a:cs typeface="Times New Roman" pitchFamily="18"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26" name="Picture 2" descr="http://img.brainkart.com/extra/iU3OrNb.jpg"/>
          <p:cNvPicPr>
            <a:picLocks noChangeAspect="1" noChangeArrowheads="1"/>
          </p:cNvPicPr>
          <p:nvPr/>
        </p:nvPicPr>
        <p:blipFill>
          <a:blip r:embed="rId2"/>
          <a:srcRect r="328" b="8141"/>
          <a:stretch>
            <a:fillRect/>
          </a:stretch>
        </p:blipFill>
        <p:spPr bwMode="auto">
          <a:xfrm>
            <a:off x="2819400" y="3682999"/>
            <a:ext cx="3860800" cy="2324101"/>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Miller Indices</a:t>
            </a:r>
            <a:endParaRPr lang="en-US" dirty="0"/>
          </a:p>
        </p:txBody>
      </p:sp>
      <p:sp>
        <p:nvSpPr>
          <p:cNvPr id="3" name="Content Placeholder 2"/>
          <p:cNvSpPr>
            <a:spLocks noGrp="1"/>
          </p:cNvSpPr>
          <p:nvPr>
            <p:ph sz="quarter" idx="1"/>
          </p:nvPr>
        </p:nvSpPr>
        <p:spPr/>
        <p:txBody>
          <a:bodyPr/>
          <a:lstStyle/>
          <a:p>
            <a:r>
              <a:rPr lang="en-US" dirty="0" smtClean="0">
                <a:latin typeface="Times New Roman" pitchFamily="18" charset="0"/>
                <a:cs typeface="Times New Roman" pitchFamily="18" charset="0"/>
              </a:rPr>
              <a:t>The problem is that </a:t>
            </a:r>
            <a:r>
              <a:rPr lang="en-US" b="1" dirty="0" smtClean="0">
                <a:latin typeface="Times New Roman" pitchFamily="18" charset="0"/>
                <a:cs typeface="Times New Roman" pitchFamily="18" charset="0"/>
              </a:rPr>
              <a:t>how to designate a plane </a:t>
            </a:r>
            <a:r>
              <a:rPr lang="en-US" dirty="0" smtClean="0">
                <a:latin typeface="Times New Roman" pitchFamily="18" charset="0"/>
                <a:cs typeface="Times New Roman" pitchFamily="18" charset="0"/>
              </a:rPr>
              <a:t>in the crystal. Miller evolved a method to designate a plane in a crystal by three numbers (</a:t>
            </a:r>
            <a:r>
              <a:rPr lang="en-US" dirty="0" err="1" smtClean="0">
                <a:latin typeface="Times New Roman" pitchFamily="18" charset="0"/>
                <a:cs typeface="Times New Roman" pitchFamily="18" charset="0"/>
              </a:rPr>
              <a:t>h,k,l</a:t>
            </a:r>
            <a:r>
              <a:rPr lang="en-US" dirty="0" smtClean="0">
                <a:latin typeface="Times New Roman" pitchFamily="18" charset="0"/>
                <a:cs typeface="Times New Roman" pitchFamily="18" charset="0"/>
              </a:rPr>
              <a:t>) known as Miller indices. </a:t>
            </a:r>
          </a:p>
          <a:p>
            <a:endParaRPr lang="en-US" dirty="0">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lnSpcReduction="10000"/>
          </a:bodyPr>
          <a:lstStyle/>
          <a:p>
            <a:pPr algn="just">
              <a:buNone/>
            </a:pPr>
            <a:r>
              <a:rPr lang="en-US" b="1" dirty="0" smtClean="0">
                <a:latin typeface="Times New Roman" pitchFamily="18" charset="0"/>
                <a:cs typeface="Times New Roman" pitchFamily="18" charset="0"/>
              </a:rPr>
              <a:t>Miller Indices</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Miller introduced a system to designate a plane in a crystal. He introduced a set of three numbers to specify a plane a plane in a crystal. This set of three numbers is known as Miller Indices of the concerned plane.</a:t>
            </a:r>
          </a:p>
          <a:p>
            <a:pPr algn="just">
              <a:buNone/>
            </a:pPr>
            <a:endParaRPr lang="en-US" dirty="0" smtClean="0">
              <a:latin typeface="Times New Roman" pitchFamily="18" charset="0"/>
              <a:cs typeface="Times New Roman" pitchFamily="18" charset="0"/>
            </a:endParaRPr>
          </a:p>
          <a:p>
            <a:pPr algn="just">
              <a:buNone/>
            </a:pPr>
            <a:r>
              <a:rPr lang="en-US" b="1" dirty="0" smtClean="0">
                <a:latin typeface="Times New Roman" pitchFamily="18" charset="0"/>
                <a:cs typeface="Times New Roman" pitchFamily="18" charset="0"/>
              </a:rPr>
              <a:t>Procedure for finding Miler Indices</a:t>
            </a:r>
            <a:r>
              <a:rPr lang="en-US"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       Determine the intercepts of the plane along the axes X, Y and Z in 	    	terms of the Lattice Constant a, b, c.</a:t>
            </a:r>
          </a:p>
          <a:p>
            <a:pPr algn="just"/>
            <a:r>
              <a:rPr lang="en-US" dirty="0" smtClean="0">
                <a:latin typeface="Times New Roman" pitchFamily="18" charset="0"/>
                <a:cs typeface="Times New Roman" pitchFamily="18" charset="0"/>
              </a:rPr>
              <a:t>      Determine the reciprocals of these numbers.</a:t>
            </a:r>
          </a:p>
          <a:p>
            <a:pPr algn="just"/>
            <a:r>
              <a:rPr lang="en-US" dirty="0" smtClean="0">
                <a:latin typeface="Times New Roman" pitchFamily="18" charset="0"/>
                <a:cs typeface="Times New Roman" pitchFamily="18" charset="0"/>
              </a:rPr>
              <a:t>      Find the least common denominator (LCD) and multiply each by this  	LCD . The result is written in the form (</a:t>
            </a:r>
            <a:r>
              <a:rPr lang="en-US" b="1" dirty="0" err="1" smtClean="0">
                <a:latin typeface="Times New Roman" pitchFamily="18" charset="0"/>
                <a:cs typeface="Times New Roman" pitchFamily="18" charset="0"/>
              </a:rPr>
              <a:t>hkl</a:t>
            </a:r>
            <a:r>
              <a:rPr lang="en-US" dirty="0" smtClean="0">
                <a:latin typeface="Times New Roman" pitchFamily="18" charset="0"/>
                <a:cs typeface="Times New Roman" pitchFamily="18" charset="0"/>
              </a:rPr>
              <a:t>) and is called the Miller  	Indices  of the plane.</a:t>
            </a:r>
          </a:p>
          <a:p>
            <a:pPr algn="just">
              <a:buNone/>
            </a:pPr>
            <a:endParaRPr lang="en-US" dirty="0">
              <a:latin typeface="Times New Roman" pitchFamily="18" charset="0"/>
              <a:cs typeface="Times New Roman"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Miller Indices</a:t>
            </a:r>
            <a:endParaRPr lang="en-US" dirty="0"/>
          </a:p>
        </p:txBody>
      </p:sp>
      <p:sp>
        <p:nvSpPr>
          <p:cNvPr id="3" name="Content Placeholder 2"/>
          <p:cNvSpPr>
            <a:spLocks noGrp="1"/>
          </p:cNvSpPr>
          <p:nvPr>
            <p:ph sz="quarter" idx="1"/>
          </p:nvPr>
        </p:nvSpPr>
        <p:spPr>
          <a:xfrm>
            <a:off x="609600" y="1219200"/>
            <a:ext cx="10934700" cy="1943100"/>
          </a:xfrm>
        </p:spPr>
        <p:txBody>
          <a:bodyPr>
            <a:normAutofit fontScale="92500" lnSpcReduction="20000"/>
          </a:bodyPr>
          <a:lstStyle/>
          <a:p>
            <a:pPr>
              <a:buNone/>
            </a:pPr>
            <a:r>
              <a:rPr lang="en-US" dirty="0" smtClean="0">
                <a:latin typeface="Times New Roman" pitchFamily="18" charset="0"/>
                <a:cs typeface="Times New Roman" pitchFamily="18" charset="0"/>
              </a:rPr>
              <a:t>Example</a:t>
            </a:r>
          </a:p>
          <a:p>
            <a:r>
              <a:rPr lang="en-US" dirty="0" smtClean="0">
                <a:latin typeface="Times New Roman" pitchFamily="18" charset="0"/>
                <a:cs typeface="Times New Roman" pitchFamily="18" charset="0"/>
              </a:rPr>
              <a:t>Plane ABC (figure 1.1.5) has intercepts of 2 axial units on X-axis, 2 axial units on Y-axis and 1 axial unit on Z-axis.</a:t>
            </a:r>
          </a:p>
          <a:p>
            <a:r>
              <a:rPr lang="en-US" dirty="0" smtClean="0">
                <a:latin typeface="Times New Roman" pitchFamily="18" charset="0"/>
                <a:cs typeface="Times New Roman" pitchFamily="18" charset="0"/>
              </a:rPr>
              <a:t>The reciprocals are ½,1/2 and 1. The LCM is 2.</a:t>
            </a:r>
          </a:p>
          <a:p>
            <a:r>
              <a:rPr lang="en-US" dirty="0" smtClean="0">
                <a:latin typeface="Times New Roman" pitchFamily="18" charset="0"/>
                <a:cs typeface="Times New Roman" pitchFamily="18" charset="0"/>
              </a:rPr>
              <a:t>Multiplying each by 2 , we get 1,1,2. Hence the Miller Indices of the plane are (112)</a:t>
            </a:r>
          </a:p>
          <a:p>
            <a:endParaRPr lang="en-US" dirty="0">
              <a:latin typeface="Times New Roman" pitchFamily="18" charset="0"/>
              <a:cs typeface="Times New Roman" pitchFamily="18" charset="0"/>
            </a:endParaRPr>
          </a:p>
        </p:txBody>
      </p:sp>
      <p:pic>
        <p:nvPicPr>
          <p:cNvPr id="43010" name="Picture 2" descr="http://img.brainkart.com/extra/2BHybV8.jpg"/>
          <p:cNvPicPr>
            <a:picLocks noChangeAspect="1" noChangeArrowheads="1"/>
          </p:cNvPicPr>
          <p:nvPr/>
        </p:nvPicPr>
        <p:blipFill>
          <a:blip r:embed="rId2"/>
          <a:srcRect/>
          <a:stretch>
            <a:fillRect/>
          </a:stretch>
        </p:blipFill>
        <p:spPr bwMode="auto">
          <a:xfrm>
            <a:off x="3201987" y="2959100"/>
            <a:ext cx="4060825" cy="3305176"/>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85000" lnSpcReduction="20000"/>
          </a:bodyPr>
          <a:lstStyle/>
          <a:p>
            <a:r>
              <a:rPr lang="en-US" b="1" dirty="0" smtClean="0">
                <a:latin typeface="Times New Roman" pitchFamily="18" charset="0"/>
                <a:cs typeface="Times New Roman" pitchFamily="18" charset="0"/>
              </a:rPr>
              <a:t> Important Features of Miller Indices</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When a plane is parallel to any axis, the intercept of the plane on that axis is infinity. Hence The Miller Indices for that axis </a:t>
            </a:r>
            <a:r>
              <a:rPr lang="en-US" b="1" dirty="0" smtClean="0">
                <a:latin typeface="Times New Roman" pitchFamily="18" charset="0"/>
                <a:cs typeface="Times New Roman" pitchFamily="18" charset="0"/>
              </a:rPr>
              <a:t>zero</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If a plane cuts an axis on the negative side of the origin, corresponding index is </a:t>
            </a:r>
            <a:r>
              <a:rPr lang="en-US" b="1" dirty="0" smtClean="0">
                <a:latin typeface="Times New Roman" pitchFamily="18" charset="0"/>
                <a:cs typeface="Times New Roman" pitchFamily="18" charset="0"/>
              </a:rPr>
              <a:t>negative</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The indices (</a:t>
            </a:r>
            <a:r>
              <a:rPr lang="en-US" dirty="0" err="1" smtClean="0">
                <a:latin typeface="Times New Roman" pitchFamily="18" charset="0"/>
                <a:cs typeface="Times New Roman" pitchFamily="18" charset="0"/>
              </a:rPr>
              <a:t>hkl</a:t>
            </a:r>
            <a:r>
              <a:rPr lang="en-US" dirty="0" smtClean="0">
                <a:latin typeface="Times New Roman" pitchFamily="18" charset="0"/>
                <a:cs typeface="Times New Roman" pitchFamily="18" charset="0"/>
              </a:rPr>
              <a:t>) do not define a particular plane but a set of parallel planes. </a:t>
            </a:r>
          </a:p>
          <a:p>
            <a:r>
              <a:rPr lang="en-US" b="1" dirty="0" smtClean="0">
                <a:latin typeface="Times New Roman" pitchFamily="18" charset="0"/>
                <a:cs typeface="Times New Roman" pitchFamily="18" charset="0"/>
              </a:rPr>
              <a:t>1 (a) Points to ponder</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Miller Indices should be enclosed only in this bracket.</a:t>
            </a:r>
          </a:p>
          <a:p>
            <a:r>
              <a:rPr lang="en-US" dirty="0" smtClean="0">
                <a:latin typeface="Times New Roman" pitchFamily="18" charset="0"/>
                <a:cs typeface="Times New Roman" pitchFamily="18" charset="0"/>
              </a:rPr>
              <a:t>There should not be any commas in between the numbers.</a:t>
            </a:r>
          </a:p>
          <a:p>
            <a:r>
              <a:rPr lang="en-US" dirty="0" smtClean="0">
                <a:latin typeface="Times New Roman" pitchFamily="18" charset="0"/>
                <a:cs typeface="Times New Roman" pitchFamily="18" charset="0"/>
              </a:rPr>
              <a:t>If the Miller Indices is say (2 6 3) means it should be read as two six three, and not as two hundred and sixty three.</a:t>
            </a:r>
          </a:p>
          <a:p>
            <a:r>
              <a:rPr lang="en-US" dirty="0" smtClean="0">
                <a:latin typeface="Times New Roman" pitchFamily="18" charset="0"/>
                <a:cs typeface="Times New Roman" pitchFamily="18" charset="0"/>
              </a:rPr>
              <a:t>The direction of plane can be represented by enclosing the Miller Indices in a square bracket. For example [2 6 3]</a:t>
            </a:r>
          </a:p>
          <a:p>
            <a:r>
              <a:rPr lang="en-US" dirty="0" smtClean="0">
                <a:latin typeface="Times New Roman" pitchFamily="18" charset="0"/>
                <a:cs typeface="Times New Roman" pitchFamily="18" charset="0"/>
              </a:rPr>
              <a:t>To represent the family of planes we can use this bracket i.e. -&gt;</a:t>
            </a:r>
          </a:p>
          <a:p>
            <a:r>
              <a:rPr lang="en-US" dirty="0" smtClean="0">
                <a:latin typeface="Times New Roman" pitchFamily="18" charset="0"/>
                <a:cs typeface="Times New Roman" pitchFamily="18" charset="0"/>
              </a:rPr>
              <a:t>Putting a bar over the numbers can represent negative Miller Indices For an example (2 6 3) represents the plane with intercepts on negative axis, positive Y-axis and negative Z-axis.</a:t>
            </a:r>
          </a:p>
          <a:p>
            <a:endParaRPr lang="en-US" dirty="0">
              <a:latin typeface="Times New Roman" pitchFamily="18" charset="0"/>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sz="quarter" idx="1"/>
          </p:nvPr>
        </p:nvPicPr>
        <p:blipFill>
          <a:blip r:embed="rId2"/>
          <a:srcRect r="10287" b="60900"/>
          <a:stretch>
            <a:fillRect/>
          </a:stretch>
        </p:blipFill>
        <p:spPr bwMode="auto">
          <a:xfrm>
            <a:off x="1333500" y="1219200"/>
            <a:ext cx="9359900" cy="49784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IV Mechanics </a:t>
            </a:r>
            <a:endParaRPr lang="en-US" dirty="0"/>
          </a:p>
        </p:txBody>
      </p:sp>
      <p:pic>
        <p:nvPicPr>
          <p:cNvPr id="1026" name="Picture 2"/>
          <p:cNvPicPr>
            <a:picLocks noChangeAspect="1" noChangeArrowheads="1"/>
          </p:cNvPicPr>
          <p:nvPr/>
        </p:nvPicPr>
        <p:blipFill>
          <a:blip r:embed="rId2"/>
          <a:srcRect/>
          <a:stretch>
            <a:fillRect/>
          </a:stretch>
        </p:blipFill>
        <p:spPr bwMode="auto">
          <a:xfrm>
            <a:off x="586855" y="1198180"/>
            <a:ext cx="10508776" cy="50388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2"/>
          <p:cNvPicPr>
            <a:picLocks noGrp="1" noChangeAspect="1" noChangeArrowheads="1"/>
          </p:cNvPicPr>
          <p:nvPr>
            <p:ph sz="quarter" idx="1"/>
          </p:nvPr>
        </p:nvPicPr>
        <p:blipFill>
          <a:blip r:embed="rId2"/>
          <a:srcRect t="38328"/>
          <a:stretch>
            <a:fillRect/>
          </a:stretch>
        </p:blipFill>
        <p:spPr bwMode="auto">
          <a:xfrm>
            <a:off x="1117600" y="1168400"/>
            <a:ext cx="9613900" cy="51943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2081048" y="1229711"/>
            <a:ext cx="6747642" cy="46665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ChangeAspect="1" noChangeArrowheads="1"/>
          </p:cNvPicPr>
          <p:nvPr/>
        </p:nvPicPr>
        <p:blipFill>
          <a:blip r:embed="rId2"/>
          <a:srcRect l="12134" t="369" r="11874" b="5705"/>
          <a:stretch>
            <a:fillRect/>
          </a:stretch>
        </p:blipFill>
        <p:spPr bwMode="auto">
          <a:xfrm>
            <a:off x="929391" y="1154243"/>
            <a:ext cx="9728616" cy="5066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di-Caps Universit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xmlns="" name="Medi-Caps University" id="{E2AD5883-4CD4-42E0-AFE8-69C7B67B0455}" vid="{C8039CF4-E942-462F-B638-4E10EADF7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Medi-Caps University</Template>
  <TotalTime>2826</TotalTime>
  <Words>2098</Words>
  <Application>Microsoft Office PowerPoint</Application>
  <PresentationFormat>Custom</PresentationFormat>
  <Paragraphs>196</Paragraphs>
  <Slides>70</Slides>
  <Notes>2</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Medi-Caps University</vt:lpstr>
      <vt:lpstr>Slide 1</vt:lpstr>
      <vt:lpstr>Syllabus </vt:lpstr>
      <vt:lpstr>Scheme 3-1-2 </vt:lpstr>
      <vt:lpstr>EN3BS05  Engineering Physics  3-1-2</vt:lpstr>
      <vt:lpstr>Slide 5</vt:lpstr>
      <vt:lpstr>Slide 6</vt:lpstr>
      <vt:lpstr>Unit IV Mechanics </vt:lpstr>
      <vt:lpstr>Slide 8</vt:lpstr>
      <vt:lpstr>Slide 9</vt:lpstr>
      <vt:lpstr>Newton’s Laws of Motion </vt:lpstr>
      <vt:lpstr>Statement: </vt:lpstr>
      <vt:lpstr>First law also called as Law of Inertia</vt:lpstr>
      <vt:lpstr>Slide 13</vt:lpstr>
      <vt:lpstr>Slide 14</vt:lpstr>
      <vt:lpstr>Slide 15</vt:lpstr>
      <vt:lpstr>Newton’s Second Law</vt:lpstr>
      <vt:lpstr>Slide 17</vt:lpstr>
      <vt:lpstr>Slide 18</vt:lpstr>
      <vt:lpstr>Slide 19</vt:lpstr>
      <vt:lpstr>Slide 20</vt:lpstr>
      <vt:lpstr>Slide 21</vt:lpstr>
      <vt:lpstr>Slide 22</vt:lpstr>
      <vt:lpstr>Slide 23</vt:lpstr>
      <vt:lpstr>Slide 24</vt:lpstr>
      <vt:lpstr>Slide 25</vt:lpstr>
      <vt:lpstr>Slide 26</vt:lpstr>
      <vt:lpstr>Frame of Reference </vt:lpstr>
      <vt:lpstr>Types of Frame of Reference</vt:lpstr>
      <vt:lpstr>Inertial Frame of Reference </vt:lpstr>
      <vt:lpstr>Non-inertial Frame of Reference </vt:lpstr>
      <vt:lpstr>Slide 31</vt:lpstr>
      <vt:lpstr>Slide 32</vt:lpstr>
      <vt:lpstr>Slide 33</vt:lpstr>
      <vt:lpstr>Slide 34</vt:lpstr>
      <vt:lpstr>Slide 35</vt:lpstr>
      <vt:lpstr>Slide 36</vt:lpstr>
      <vt:lpstr>Slide 37</vt:lpstr>
      <vt:lpstr>Slide 38</vt:lpstr>
      <vt:lpstr>Inertial and Non-inertial frame of reference </vt:lpstr>
      <vt:lpstr>What is Pseudo Force? </vt:lpstr>
      <vt:lpstr>Examples of Pseudo Force: </vt:lpstr>
      <vt:lpstr>Centrifugal Force </vt:lpstr>
      <vt:lpstr>Slide 43</vt:lpstr>
      <vt:lpstr>Slide 44</vt:lpstr>
      <vt:lpstr>Slide 45</vt:lpstr>
      <vt:lpstr>Coriolis Force</vt:lpstr>
      <vt:lpstr>Coriolis Force</vt:lpstr>
      <vt:lpstr>Coriolis Force</vt:lpstr>
      <vt:lpstr>Coriolis Force</vt:lpstr>
      <vt:lpstr>Slide 50</vt:lpstr>
      <vt:lpstr>Slide 51</vt:lpstr>
      <vt:lpstr>Slide 52</vt:lpstr>
      <vt:lpstr>Slide 53</vt:lpstr>
      <vt:lpstr>Slide 54</vt:lpstr>
      <vt:lpstr>Simple Cubic Crystal </vt:lpstr>
      <vt:lpstr>2. BCC </vt:lpstr>
      <vt:lpstr>BCC</vt:lpstr>
      <vt:lpstr>BCC</vt:lpstr>
      <vt:lpstr>3. FCC </vt:lpstr>
      <vt:lpstr>Slide 60</vt:lpstr>
      <vt:lpstr>Slide 61</vt:lpstr>
      <vt:lpstr>FCC</vt:lpstr>
      <vt:lpstr>Slide 63</vt:lpstr>
      <vt:lpstr>Slide 64</vt:lpstr>
      <vt:lpstr>Miller Indices</vt:lpstr>
      <vt:lpstr>Slide 66</vt:lpstr>
      <vt:lpstr>Miller Indices</vt:lpstr>
      <vt:lpstr>Slide 68</vt:lpstr>
      <vt:lpstr>Slide 69</vt:lpstr>
      <vt:lpstr>Slide 70</vt:lpstr>
    </vt:vector>
  </TitlesOfParts>
  <Company>xyz</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Ashish Kshirsagar</cp:lastModifiedBy>
  <cp:revision>341</cp:revision>
  <cp:lastPrinted>2020-05-08T02:41:25Z</cp:lastPrinted>
  <dcterms:created xsi:type="dcterms:W3CDTF">2020-05-18T04:31:24Z</dcterms:created>
  <dcterms:modified xsi:type="dcterms:W3CDTF">2021-01-11T05:34:03Z</dcterms:modified>
</cp:coreProperties>
</file>